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19" autoAdjust="0"/>
  </p:normalViewPr>
  <p:slideViewPr>
    <p:cSldViewPr snapToGrid="0">
      <p:cViewPr varScale="1">
        <p:scale>
          <a:sx n="57" d="100"/>
          <a:sy n="57"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TRADITIONAL</a:t>
          </a:r>
          <a:r>
            <a:rPr lang="en-US" baseline="0" dirty="0"/>
            <a:t> CONCEPT</a:t>
          </a:r>
        </a:p>
        <a:p>
          <a:pPr>
            <a:lnSpc>
              <a:spcPct val="100000"/>
            </a:lnSpc>
            <a:defRPr cap="all"/>
          </a:pPr>
          <a:r>
            <a:rPr lang="en-US" baseline="0" dirty="0"/>
            <a:t>DOMESTIC BLISS</a:t>
          </a:r>
          <a:endParaRPr lang="en-US" dirty="0"/>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FOOD</a:t>
          </a:r>
          <a:r>
            <a:rPr lang="en-US" baseline="0" dirty="0"/>
            <a:t> PHOTOGRAPHY HAS BECOME VERY POPULAR</a:t>
          </a:r>
          <a:endParaRPr lang="en-US" dirty="0"/>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FOOD</a:t>
          </a:r>
          <a:r>
            <a:rPr lang="en-US" baseline="0" dirty="0"/>
            <a:t> SCIENCE LEADS INTO MANY PATHS</a:t>
          </a:r>
          <a:endParaRPr lang="en-US"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ln>
          <a:noFill/>
        </a:ln>
      </dgm:spPr>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custScaleX="149301" custLinFactNeighborY="5409"/>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a:noFill/>
        </a:ln>
      </dgm:spPr>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custScaleX="132645"/>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noFill/>
        </a:ln>
      </dgm:spPr>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solidFill>
          <a:schemeClr val="bg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TRADITIONAL</a:t>
          </a:r>
          <a:r>
            <a:rPr lang="en-US" sz="1800" kern="1200" baseline="0" dirty="0"/>
            <a:t> CONCEPT</a:t>
          </a:r>
        </a:p>
        <a:p>
          <a:pPr marL="0" lvl="0" indent="0" algn="ctr" defTabSz="800100">
            <a:lnSpc>
              <a:spcPct val="100000"/>
            </a:lnSpc>
            <a:spcBef>
              <a:spcPct val="0"/>
            </a:spcBef>
            <a:spcAft>
              <a:spcPct val="35000"/>
            </a:spcAft>
            <a:buNone/>
            <a:defRPr cap="all"/>
          </a:pPr>
          <a:r>
            <a:rPr lang="en-US" sz="1800" kern="1200" baseline="0" dirty="0"/>
            <a:t>DOMESTIC BLISS</a:t>
          </a:r>
          <a:endParaRPr lang="en-US" sz="18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250268" y="754308"/>
          <a:ext cx="1557862" cy="10434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FOOD</a:t>
          </a:r>
          <a:r>
            <a:rPr lang="en-US" sz="1800" kern="1200" baseline="0" dirty="0"/>
            <a:t> PHOTOGRAPHY HAS BECOME VERY POPULAR</a:t>
          </a:r>
          <a:endParaRPr lang="en-US" sz="1800" kern="1200" dirty="0"/>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7840134" y="697868"/>
          <a:ext cx="1384067" cy="1043437"/>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kern="1200" dirty="0"/>
            <a:t>FOOD</a:t>
          </a:r>
          <a:r>
            <a:rPr lang="en-US" sz="1800" kern="1200" baseline="0" dirty="0"/>
            <a:t> SCIENCE LEADS INTO MANY PATHS</a:t>
          </a:r>
          <a:endParaRPr lang="en-US" sz="1800" kern="1200" dirty="0"/>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7/26/2021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7/26/2021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7/26/2021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7/26/2021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7/26/2021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7/26/2021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7/26/2021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7/26/2021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7/26/2021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7/26/2021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pexels.com/photo/woman-in-the-kitchen-preparing-to-cook-2890387/" TargetMode="External"/><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woman-in-the-kitchen-preparing-to-cook-2890387/"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ood_photography" TargetMode="External"/><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hyperlink" Target="https://imstillhungry.net/on-the-subject-of-food-photography-at-restaurants/"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ood_science" TargetMode="External"/><Relationship Id="rId7" Type="http://schemas.openxmlformats.org/officeDocument/2006/relationships/hyperlink" Target="http://theconversation.com/the-future-of-food-growing-more-with-the-same-land-35559"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hyperlink" Target="http://eduspiral.com/tag/food-science/"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br>
              <a:rPr lang="en-US" sz="4400" dirty="0">
                <a:solidFill>
                  <a:schemeClr val="tx1"/>
                </a:solidFill>
              </a:rPr>
            </a:br>
            <a:r>
              <a:rPr lang="en-US" sz="4400" dirty="0">
                <a:solidFill>
                  <a:schemeClr val="tx1"/>
                </a:solidFill>
              </a:rPr>
              <a:t>CAREERS USING </a:t>
            </a:r>
            <a:r>
              <a:rPr lang="en-US" sz="4400" dirty="0" err="1">
                <a:solidFill>
                  <a:schemeClr val="tx1"/>
                </a:solidFill>
              </a:rPr>
              <a:t>vce</a:t>
            </a:r>
            <a:r>
              <a:rPr lang="en-US" sz="4400" dirty="0">
                <a:solidFill>
                  <a:schemeClr val="tx1"/>
                </a:solidFill>
              </a:rPr>
              <a:t> FOOD TECHNOLOGY</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919D0-F177-4BBA-9A0B-DBA69E2ED764}"/>
              </a:ext>
            </a:extLst>
          </p:cNvPr>
          <p:cNvSpPr>
            <a:spLocks noGrp="1"/>
          </p:cNvSpPr>
          <p:nvPr>
            <p:ph type="title"/>
          </p:nvPr>
        </p:nvSpPr>
        <p:spPr>
          <a:xfrm>
            <a:off x="1066800" y="642594"/>
            <a:ext cx="10058400" cy="1371600"/>
          </a:xfrm>
        </p:spPr>
        <p:txBody>
          <a:bodyPr>
            <a:normAutofit/>
          </a:bodyPr>
          <a:lstStyle/>
          <a:p>
            <a:pPr algn="ctr"/>
            <a:r>
              <a:rPr lang="en-US" dirty="0"/>
              <a:t>LET’S LOOK AT THE JOBS YOU CAN GET</a:t>
            </a:r>
          </a:p>
        </p:txBody>
      </p:sp>
      <p:graphicFrame>
        <p:nvGraphicFramePr>
          <p:cNvPr id="5" name="Content Placeholder 2" descr="SmartArt graphic">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74907577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picture containing cabinet, indoor, kitchen, person&#10;&#10;Description automatically generated">
            <a:extLst>
              <a:ext uri="{FF2B5EF4-FFF2-40B4-BE49-F238E27FC236}">
                <a16:creationId xmlns:a16="http://schemas.microsoft.com/office/drawing/2014/main" id="{EA17663A-4B37-43ED-A896-AA261253E6A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2020711" y="2991555"/>
            <a:ext cx="1147233" cy="1083733"/>
          </a:xfrm>
          <a:prstGeom prst="rect">
            <a:avLst/>
          </a:prstGeom>
        </p:spPr>
      </p:pic>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72A71-ACB4-4053-91FA-222F2A5C63B6}"/>
              </a:ext>
            </a:extLst>
          </p:cNvPr>
          <p:cNvSpPr>
            <a:spLocks noGrp="1"/>
          </p:cNvSpPr>
          <p:nvPr>
            <p:ph type="title"/>
          </p:nvPr>
        </p:nvSpPr>
        <p:spPr/>
        <p:txBody>
          <a:bodyPr/>
          <a:lstStyle/>
          <a:p>
            <a:r>
              <a:rPr lang="en-AU" dirty="0"/>
              <a:t>LET’S TAKE A CLOSER LOOK</a:t>
            </a:r>
          </a:p>
        </p:txBody>
      </p:sp>
    </p:spTree>
    <p:extLst>
      <p:ext uri="{BB962C8B-B14F-4D97-AF65-F5344CB8AC3E}">
        <p14:creationId xmlns:p14="http://schemas.microsoft.com/office/powerpoint/2010/main" val="361588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binet, indoor, kitchen, person&#10;&#10;Description automatically generated">
            <a:extLst>
              <a:ext uri="{FF2B5EF4-FFF2-40B4-BE49-F238E27FC236}">
                <a16:creationId xmlns:a16="http://schemas.microsoft.com/office/drawing/2014/main" id="{35472530-B5A0-45BA-865A-9F82F32FD37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9948"/>
          <a:stretch/>
        </p:blipFill>
        <p:spPr>
          <a:xfrm>
            <a:off x="581024" y="514351"/>
            <a:ext cx="4194175" cy="2457450"/>
          </a:xfrm>
          <a:prstGeom prst="rect">
            <a:avLst/>
          </a:prstGeom>
        </p:spPr>
      </p:pic>
      <p:sp>
        <p:nvSpPr>
          <p:cNvPr id="6" name="TextBox 5">
            <a:extLst>
              <a:ext uri="{FF2B5EF4-FFF2-40B4-BE49-F238E27FC236}">
                <a16:creationId xmlns:a16="http://schemas.microsoft.com/office/drawing/2014/main" id="{B4EE74F8-54CE-4B57-84F4-788726F4B1C0}"/>
              </a:ext>
            </a:extLst>
          </p:cNvPr>
          <p:cNvSpPr txBox="1"/>
          <p:nvPr/>
        </p:nvSpPr>
        <p:spPr>
          <a:xfrm>
            <a:off x="581025" y="3239911"/>
            <a:ext cx="4284486" cy="2585323"/>
          </a:xfrm>
          <a:prstGeom prst="rect">
            <a:avLst/>
          </a:prstGeom>
          <a:noFill/>
        </p:spPr>
        <p:txBody>
          <a:bodyPr wrap="square" rtlCol="0">
            <a:spAutoFit/>
          </a:bodyPr>
          <a:lstStyle/>
          <a:p>
            <a:r>
              <a:rPr lang="en-AU" dirty="0"/>
              <a:t>Traditionally women did the majority of cooking in the home. This actually means that women needed to understand nutrition, budgeting, preparation of food, storage of food, seasonal preservation, health concerns of the family and usually the growing of food as well as the care of some livestock.</a:t>
            </a:r>
          </a:p>
        </p:txBody>
      </p:sp>
      <p:sp>
        <p:nvSpPr>
          <p:cNvPr id="7" name="TextBox 6">
            <a:extLst>
              <a:ext uri="{FF2B5EF4-FFF2-40B4-BE49-F238E27FC236}">
                <a16:creationId xmlns:a16="http://schemas.microsoft.com/office/drawing/2014/main" id="{343F094E-6B5A-4AAD-9A16-9EE6CC14E3F3}"/>
              </a:ext>
            </a:extLst>
          </p:cNvPr>
          <p:cNvSpPr txBox="1"/>
          <p:nvPr/>
        </p:nvSpPr>
        <p:spPr>
          <a:xfrm>
            <a:off x="4865511" y="778933"/>
            <a:ext cx="6852355" cy="923330"/>
          </a:xfrm>
          <a:prstGeom prst="rect">
            <a:avLst/>
          </a:prstGeom>
          <a:noFill/>
        </p:spPr>
        <p:txBody>
          <a:bodyPr wrap="square" rtlCol="0">
            <a:spAutoFit/>
          </a:bodyPr>
          <a:lstStyle/>
          <a:p>
            <a:r>
              <a:rPr lang="en-AU" dirty="0"/>
              <a:t>Modern changes to work loads means this job has been shared out in the family. A lot of children participate in the cooking as well as the husbands or wives.</a:t>
            </a:r>
          </a:p>
        </p:txBody>
      </p:sp>
      <p:sp>
        <p:nvSpPr>
          <p:cNvPr id="8" name="TextBox 7">
            <a:extLst>
              <a:ext uri="{FF2B5EF4-FFF2-40B4-BE49-F238E27FC236}">
                <a16:creationId xmlns:a16="http://schemas.microsoft.com/office/drawing/2014/main" id="{0E812450-7A5D-467A-8336-2D4D7BACA777}"/>
              </a:ext>
            </a:extLst>
          </p:cNvPr>
          <p:cNvSpPr txBox="1"/>
          <p:nvPr/>
        </p:nvSpPr>
        <p:spPr>
          <a:xfrm>
            <a:off x="5147732" y="2065867"/>
            <a:ext cx="6463243" cy="3139321"/>
          </a:xfrm>
          <a:prstGeom prst="rect">
            <a:avLst/>
          </a:prstGeom>
          <a:noFill/>
        </p:spPr>
        <p:txBody>
          <a:bodyPr wrap="square" rtlCol="0">
            <a:spAutoFit/>
          </a:bodyPr>
          <a:lstStyle/>
          <a:p>
            <a:r>
              <a:rPr lang="en-AU" b="1" dirty="0"/>
              <a:t>Career options when you know how to cook</a:t>
            </a:r>
            <a:r>
              <a:rPr lang="en-AU" dirty="0"/>
              <a:t>:</a:t>
            </a:r>
          </a:p>
          <a:p>
            <a:r>
              <a:rPr lang="en-AU" dirty="0"/>
              <a:t>Working preparing food, limited formal qualifications required. (canteens, local takeaways, food preparation)</a:t>
            </a:r>
          </a:p>
          <a:p>
            <a:r>
              <a:rPr lang="en-AU" dirty="0"/>
              <a:t>Qualify as a chef.</a:t>
            </a:r>
          </a:p>
          <a:p>
            <a:r>
              <a:rPr lang="en-AU" dirty="0"/>
              <a:t>Create your own product.</a:t>
            </a:r>
          </a:p>
          <a:p>
            <a:r>
              <a:rPr lang="en-AU" dirty="0"/>
              <a:t>Create a recipe book.</a:t>
            </a:r>
          </a:p>
          <a:p>
            <a:r>
              <a:rPr lang="en-AU" dirty="0"/>
              <a:t>Work as a food tester/taster.</a:t>
            </a:r>
          </a:p>
          <a:p>
            <a:r>
              <a:rPr lang="en-AU" dirty="0"/>
              <a:t>Food photography.</a:t>
            </a:r>
          </a:p>
          <a:p>
            <a:r>
              <a:rPr lang="en-AU" dirty="0"/>
              <a:t>Meals on wheels.</a:t>
            </a:r>
          </a:p>
          <a:p>
            <a:endParaRPr lang="en-AU" dirty="0"/>
          </a:p>
          <a:p>
            <a:endParaRPr lang="en-AU" dirty="0"/>
          </a:p>
        </p:txBody>
      </p:sp>
    </p:spTree>
    <p:extLst>
      <p:ext uri="{BB962C8B-B14F-4D97-AF65-F5344CB8AC3E}">
        <p14:creationId xmlns:p14="http://schemas.microsoft.com/office/powerpoint/2010/main" val="1914817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equipment, projector, cluttered&#10;&#10;Description automatically generated">
            <a:extLst>
              <a:ext uri="{FF2B5EF4-FFF2-40B4-BE49-F238E27FC236}">
                <a16:creationId xmlns:a16="http://schemas.microsoft.com/office/drawing/2014/main" id="{0E9B3453-3EBB-470B-8C75-080CA95BC03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6263" y="714376"/>
            <a:ext cx="4569714" cy="3047999"/>
          </a:xfrm>
          <a:prstGeom prst="rect">
            <a:avLst/>
          </a:prstGeom>
        </p:spPr>
      </p:pic>
      <p:pic>
        <p:nvPicPr>
          <p:cNvPr id="9" name="Picture 8" descr="A group of people taking a picture of a table full of food&#10;&#10;Description automatically generated with low confidence">
            <a:extLst>
              <a:ext uri="{FF2B5EF4-FFF2-40B4-BE49-F238E27FC236}">
                <a16:creationId xmlns:a16="http://schemas.microsoft.com/office/drawing/2014/main" id="{70CC320C-E69D-4351-A7DC-EC8760A9156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253934" y="537819"/>
            <a:ext cx="3486510" cy="2366600"/>
          </a:xfrm>
          <a:prstGeom prst="rect">
            <a:avLst/>
          </a:prstGeom>
        </p:spPr>
      </p:pic>
      <p:sp>
        <p:nvSpPr>
          <p:cNvPr id="11" name="TextBox 10">
            <a:extLst>
              <a:ext uri="{FF2B5EF4-FFF2-40B4-BE49-F238E27FC236}">
                <a16:creationId xmlns:a16="http://schemas.microsoft.com/office/drawing/2014/main" id="{0D36139E-6367-4E61-A0FD-CFD013392AD3}"/>
              </a:ext>
            </a:extLst>
          </p:cNvPr>
          <p:cNvSpPr txBox="1"/>
          <p:nvPr/>
        </p:nvSpPr>
        <p:spPr>
          <a:xfrm>
            <a:off x="756356" y="3953582"/>
            <a:ext cx="11255022" cy="430887"/>
          </a:xfrm>
          <a:prstGeom prst="rect">
            <a:avLst/>
          </a:prstGeom>
          <a:noFill/>
        </p:spPr>
        <p:txBody>
          <a:bodyPr wrap="square" rtlCol="0">
            <a:spAutoFit/>
          </a:bodyPr>
          <a:lstStyle/>
          <a:p>
            <a:r>
              <a:rPr lang="en-AU" sz="2200" dirty="0"/>
              <a:t>PROFESSIONAL FOOD PHOTOGRAPHER V’S AMATUER FOOD PHOTOGRAPHER</a:t>
            </a:r>
          </a:p>
        </p:txBody>
      </p:sp>
      <p:sp>
        <p:nvSpPr>
          <p:cNvPr id="12" name="TextBox 11">
            <a:extLst>
              <a:ext uri="{FF2B5EF4-FFF2-40B4-BE49-F238E27FC236}">
                <a16:creationId xmlns:a16="http://schemas.microsoft.com/office/drawing/2014/main" id="{931EC0C0-E304-495F-85A9-A9774E3470B1}"/>
              </a:ext>
            </a:extLst>
          </p:cNvPr>
          <p:cNvSpPr txBox="1"/>
          <p:nvPr/>
        </p:nvSpPr>
        <p:spPr>
          <a:xfrm>
            <a:off x="5746045" y="480269"/>
            <a:ext cx="2381956" cy="3416320"/>
          </a:xfrm>
          <a:prstGeom prst="rect">
            <a:avLst/>
          </a:prstGeom>
          <a:noFill/>
        </p:spPr>
        <p:txBody>
          <a:bodyPr wrap="square" rtlCol="0">
            <a:spAutoFit/>
          </a:bodyPr>
          <a:lstStyle/>
          <a:p>
            <a:r>
              <a:rPr lang="en-AU" dirty="0"/>
              <a:t>Some people earn money from social media when they post their food pictures.</a:t>
            </a:r>
          </a:p>
          <a:p>
            <a:r>
              <a:rPr lang="en-AU" dirty="0"/>
              <a:t>This can lead to jobs as a Restaurant Critic, Product reviewer, food taster, and restaurant mystery shopper.</a:t>
            </a:r>
          </a:p>
        </p:txBody>
      </p:sp>
      <p:sp>
        <p:nvSpPr>
          <p:cNvPr id="13" name="TextBox 12">
            <a:extLst>
              <a:ext uri="{FF2B5EF4-FFF2-40B4-BE49-F238E27FC236}">
                <a16:creationId xmlns:a16="http://schemas.microsoft.com/office/drawing/2014/main" id="{EF6141C9-3162-4383-8AF6-50132B0C80A2}"/>
              </a:ext>
            </a:extLst>
          </p:cNvPr>
          <p:cNvSpPr txBox="1"/>
          <p:nvPr/>
        </p:nvSpPr>
        <p:spPr>
          <a:xfrm>
            <a:off x="756356" y="4498456"/>
            <a:ext cx="10792177" cy="923330"/>
          </a:xfrm>
          <a:prstGeom prst="rect">
            <a:avLst/>
          </a:prstGeom>
          <a:noFill/>
        </p:spPr>
        <p:txBody>
          <a:bodyPr wrap="square" rtlCol="0">
            <a:spAutoFit/>
          </a:bodyPr>
          <a:lstStyle/>
          <a:p>
            <a:r>
              <a:rPr lang="en-AU" dirty="0"/>
              <a:t>Food photography requires skills in knowing how food can look its best. This can lead to further food industry jobs such as a Food stylist, Movie making, Recipe books, Magazines and advertising. You can work freelance or be employed by a company.</a:t>
            </a:r>
          </a:p>
        </p:txBody>
      </p:sp>
    </p:spTree>
    <p:extLst>
      <p:ext uri="{BB962C8B-B14F-4D97-AF65-F5344CB8AC3E}">
        <p14:creationId xmlns:p14="http://schemas.microsoft.com/office/powerpoint/2010/main" val="3222229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lab coat looking at a microscope&#10;&#10;Description automatically generated with medium confidence">
            <a:extLst>
              <a:ext uri="{FF2B5EF4-FFF2-40B4-BE49-F238E27FC236}">
                <a16:creationId xmlns:a16="http://schemas.microsoft.com/office/drawing/2014/main" id="{C4A08BAD-DEFD-42A5-A511-4FC766C4FA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4787" y="539574"/>
            <a:ext cx="2381301" cy="2448656"/>
          </a:xfrm>
          <a:prstGeom prst="rect">
            <a:avLst/>
          </a:prstGeom>
        </p:spPr>
      </p:pic>
      <p:pic>
        <p:nvPicPr>
          <p:cNvPr id="9" name="Picture 8" descr="A group of tomatoes&#10;&#10;Description automatically generated with low confidence">
            <a:extLst>
              <a:ext uri="{FF2B5EF4-FFF2-40B4-BE49-F238E27FC236}">
                <a16:creationId xmlns:a16="http://schemas.microsoft.com/office/drawing/2014/main" id="{80F7232F-7B08-47BD-A244-DFA639416B7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986088" y="2152334"/>
            <a:ext cx="4724400" cy="3390900"/>
          </a:xfrm>
          <a:prstGeom prst="rect">
            <a:avLst/>
          </a:prstGeom>
        </p:spPr>
      </p:pic>
      <p:pic>
        <p:nvPicPr>
          <p:cNvPr id="15" name="Picture 14" descr="A field of wheat&#10;&#10;Description automatically generated with medium confidence">
            <a:extLst>
              <a:ext uri="{FF2B5EF4-FFF2-40B4-BE49-F238E27FC236}">
                <a16:creationId xmlns:a16="http://schemas.microsoft.com/office/drawing/2014/main" id="{79EF992C-C3DC-41B9-8575-D8ABF0CAD46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43089" y="373618"/>
            <a:ext cx="3901235" cy="3557432"/>
          </a:xfrm>
          <a:prstGeom prst="rect">
            <a:avLst/>
          </a:prstGeom>
        </p:spPr>
      </p:pic>
      <p:sp>
        <p:nvSpPr>
          <p:cNvPr id="17" name="TextBox 16">
            <a:extLst>
              <a:ext uri="{FF2B5EF4-FFF2-40B4-BE49-F238E27FC236}">
                <a16:creationId xmlns:a16="http://schemas.microsoft.com/office/drawing/2014/main" id="{C88CBEDD-3C60-40D6-AD57-6E205808E669}"/>
              </a:ext>
            </a:extLst>
          </p:cNvPr>
          <p:cNvSpPr txBox="1"/>
          <p:nvPr/>
        </p:nvSpPr>
        <p:spPr>
          <a:xfrm>
            <a:off x="3052388" y="539574"/>
            <a:ext cx="4620000" cy="1077218"/>
          </a:xfrm>
          <a:prstGeom prst="rect">
            <a:avLst/>
          </a:prstGeom>
          <a:noFill/>
        </p:spPr>
        <p:txBody>
          <a:bodyPr wrap="square" rtlCol="0">
            <a:spAutoFit/>
          </a:bodyPr>
          <a:lstStyle/>
          <a:p>
            <a:r>
              <a:rPr lang="en-AU" b="1" dirty="0"/>
              <a:t>                </a:t>
            </a:r>
            <a:r>
              <a:rPr lang="en-AU" sz="2800" b="1" u="sng" dirty="0"/>
              <a:t>FOOD SCIENCE </a:t>
            </a:r>
          </a:p>
          <a:p>
            <a:r>
              <a:rPr lang="en-AU" dirty="0"/>
              <a:t>Covering all aspects of food growth development, and manufacture.</a:t>
            </a:r>
          </a:p>
        </p:txBody>
      </p:sp>
      <p:sp>
        <p:nvSpPr>
          <p:cNvPr id="18" name="TextBox 17">
            <a:extLst>
              <a:ext uri="{FF2B5EF4-FFF2-40B4-BE49-F238E27FC236}">
                <a16:creationId xmlns:a16="http://schemas.microsoft.com/office/drawing/2014/main" id="{07C1E772-8A6E-4549-8992-83C9BEDEABE6}"/>
              </a:ext>
            </a:extLst>
          </p:cNvPr>
          <p:cNvSpPr txBox="1"/>
          <p:nvPr/>
        </p:nvSpPr>
        <p:spPr>
          <a:xfrm>
            <a:off x="2847788" y="5575363"/>
            <a:ext cx="5029200" cy="923330"/>
          </a:xfrm>
          <a:prstGeom prst="rect">
            <a:avLst/>
          </a:prstGeom>
          <a:noFill/>
        </p:spPr>
        <p:txBody>
          <a:bodyPr wrap="square" rtlCol="0">
            <a:spAutoFit/>
          </a:bodyPr>
          <a:lstStyle/>
          <a:p>
            <a:r>
              <a:rPr lang="en-AU" dirty="0"/>
              <a:t>SCIENTISTS HAVE CHANGED OUR FOOD BY USING SELECTIVE PROCESSES TO IMPROVE SIZE, CROP YIELD AND TEXTURES.</a:t>
            </a:r>
          </a:p>
        </p:txBody>
      </p:sp>
      <p:sp>
        <p:nvSpPr>
          <p:cNvPr id="19" name="TextBox 18">
            <a:extLst>
              <a:ext uri="{FF2B5EF4-FFF2-40B4-BE49-F238E27FC236}">
                <a16:creationId xmlns:a16="http://schemas.microsoft.com/office/drawing/2014/main" id="{2DFF6014-E497-42C5-94E6-7F61309E76B1}"/>
              </a:ext>
            </a:extLst>
          </p:cNvPr>
          <p:cNvSpPr txBox="1"/>
          <p:nvPr/>
        </p:nvSpPr>
        <p:spPr>
          <a:xfrm>
            <a:off x="604787" y="3229552"/>
            <a:ext cx="2248700" cy="2031325"/>
          </a:xfrm>
          <a:prstGeom prst="rect">
            <a:avLst/>
          </a:prstGeom>
          <a:noFill/>
        </p:spPr>
        <p:txBody>
          <a:bodyPr wrap="square" rtlCol="0">
            <a:spAutoFit/>
          </a:bodyPr>
          <a:lstStyle/>
          <a:p>
            <a:r>
              <a:rPr lang="en-AU" dirty="0"/>
              <a:t>When food is manufactured it has to be tested through all stages of development by trained food scientists.</a:t>
            </a:r>
          </a:p>
        </p:txBody>
      </p:sp>
      <p:sp>
        <p:nvSpPr>
          <p:cNvPr id="20" name="TextBox 19">
            <a:extLst>
              <a:ext uri="{FF2B5EF4-FFF2-40B4-BE49-F238E27FC236}">
                <a16:creationId xmlns:a16="http://schemas.microsoft.com/office/drawing/2014/main" id="{18D83998-13EB-41F0-B4A9-16790C16FD57}"/>
              </a:ext>
            </a:extLst>
          </p:cNvPr>
          <p:cNvSpPr txBox="1"/>
          <p:nvPr/>
        </p:nvSpPr>
        <p:spPr>
          <a:xfrm>
            <a:off x="8043863" y="4337547"/>
            <a:ext cx="3429000" cy="1477328"/>
          </a:xfrm>
          <a:prstGeom prst="rect">
            <a:avLst/>
          </a:prstGeom>
          <a:noFill/>
        </p:spPr>
        <p:txBody>
          <a:bodyPr wrap="square" rtlCol="0">
            <a:spAutoFit/>
          </a:bodyPr>
          <a:lstStyle/>
          <a:p>
            <a:r>
              <a:rPr lang="en-AU" dirty="0"/>
              <a:t>GMO is the extreme version of food improvement. Scientist may change food on a DNA level to accomplish what they want.</a:t>
            </a:r>
          </a:p>
        </p:txBody>
      </p:sp>
    </p:spTree>
    <p:extLst>
      <p:ext uri="{BB962C8B-B14F-4D97-AF65-F5344CB8AC3E}">
        <p14:creationId xmlns:p14="http://schemas.microsoft.com/office/powerpoint/2010/main" val="2625911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F59258F-1315-410E-92E2-96C43A92C855}"/>
              </a:ext>
            </a:extLst>
          </p:cNvPr>
          <p:cNvSpPr>
            <a:spLocks noGrp="1"/>
          </p:cNvSpPr>
          <p:nvPr>
            <p:ph type="title"/>
          </p:nvPr>
        </p:nvSpPr>
        <p:spPr>
          <a:xfrm>
            <a:off x="1066800" y="642594"/>
            <a:ext cx="10058400" cy="1371600"/>
          </a:xfrm>
        </p:spPr>
        <p:txBody>
          <a:bodyPr/>
          <a:lstStyle/>
          <a:p>
            <a:r>
              <a:rPr lang="en-US" dirty="0"/>
              <a:t>             FOOD SCIENCE CAREERS</a:t>
            </a:r>
          </a:p>
        </p:txBody>
      </p:sp>
      <p:sp>
        <p:nvSpPr>
          <p:cNvPr id="3" name="TextBox 2">
            <a:extLst>
              <a:ext uri="{FF2B5EF4-FFF2-40B4-BE49-F238E27FC236}">
                <a16:creationId xmlns:a16="http://schemas.microsoft.com/office/drawing/2014/main" id="{1342C698-B716-4F16-B29F-1DE1EB2FB9E4}"/>
              </a:ext>
            </a:extLst>
          </p:cNvPr>
          <p:cNvSpPr txBox="1"/>
          <p:nvPr/>
        </p:nvSpPr>
        <p:spPr>
          <a:xfrm>
            <a:off x="728046" y="1554871"/>
            <a:ext cx="10538266" cy="4524315"/>
          </a:xfrm>
          <a:prstGeom prst="rect">
            <a:avLst/>
          </a:prstGeom>
          <a:noFill/>
        </p:spPr>
        <p:txBody>
          <a:bodyPr wrap="square" rtlCol="0">
            <a:spAutoFit/>
          </a:bodyPr>
          <a:lstStyle/>
          <a:p>
            <a:r>
              <a:rPr lang="en-AU" b="1" dirty="0"/>
              <a:t>Food Laboratory assistant</a:t>
            </a:r>
            <a:r>
              <a:rPr lang="en-AU" dirty="0"/>
              <a:t>; science and food at VCE level</a:t>
            </a:r>
          </a:p>
          <a:p>
            <a:r>
              <a:rPr lang="en-AU" b="1" dirty="0"/>
              <a:t>Nutritional educator: </a:t>
            </a:r>
            <a:r>
              <a:rPr lang="en-AU" dirty="0"/>
              <a:t>VCE food level, working in places such as </a:t>
            </a:r>
            <a:r>
              <a:rPr lang="en-AU" dirty="0">
                <a:solidFill>
                  <a:srgbClr val="000000"/>
                </a:solidFill>
              </a:rPr>
              <a:t>s</a:t>
            </a:r>
            <a:r>
              <a:rPr lang="en-AU" b="0" i="0" dirty="0">
                <a:solidFill>
                  <a:srgbClr val="000000"/>
                </a:solidFill>
                <a:effectLst/>
              </a:rPr>
              <a:t>pas, fitness centres, rehabilitation centres, and weight management centres.</a:t>
            </a:r>
            <a:endParaRPr lang="en-AU" dirty="0"/>
          </a:p>
          <a:p>
            <a:r>
              <a:rPr lang="en-AU" b="1" dirty="0"/>
              <a:t>Food industry professionals: </a:t>
            </a:r>
            <a:r>
              <a:rPr lang="en-AU" i="0" dirty="0">
                <a:solidFill>
                  <a:srgbClr val="000000"/>
                </a:solidFill>
                <a:effectLst/>
              </a:rPr>
              <a:t>developing recipes and analysing products for nutritional labelling to promoting and educating </a:t>
            </a:r>
            <a:r>
              <a:rPr lang="en-AU" b="0" i="0" dirty="0">
                <a:solidFill>
                  <a:srgbClr val="000000"/>
                </a:solidFill>
                <a:effectLst/>
              </a:rPr>
              <a:t>consumers about the nutritional value of specific foods.</a:t>
            </a:r>
          </a:p>
          <a:p>
            <a:r>
              <a:rPr lang="en-AU" b="1" dirty="0">
                <a:solidFill>
                  <a:srgbClr val="000000"/>
                </a:solidFill>
              </a:rPr>
              <a:t>Hospitality and catering</a:t>
            </a:r>
            <a:r>
              <a:rPr lang="en-AU" dirty="0">
                <a:solidFill>
                  <a:srgbClr val="000000"/>
                </a:solidFill>
              </a:rPr>
              <a:t>: </a:t>
            </a:r>
            <a:r>
              <a:rPr lang="en-AU" dirty="0" err="1">
                <a:solidFill>
                  <a:srgbClr val="000000"/>
                </a:solidFill>
              </a:rPr>
              <a:t>Tafe</a:t>
            </a:r>
            <a:r>
              <a:rPr lang="en-AU" dirty="0">
                <a:solidFill>
                  <a:srgbClr val="000000"/>
                </a:solidFill>
              </a:rPr>
              <a:t> courses in Certificate 3/4 Hospitality. Or start with a parttime job in a food based area.</a:t>
            </a:r>
            <a:endParaRPr lang="en-AU" b="0" i="0" dirty="0">
              <a:solidFill>
                <a:srgbClr val="000000"/>
              </a:solidFill>
              <a:effectLst/>
            </a:endParaRPr>
          </a:p>
          <a:p>
            <a:r>
              <a:rPr lang="en-AU" b="1" dirty="0">
                <a:solidFill>
                  <a:srgbClr val="000000"/>
                </a:solidFill>
              </a:rPr>
              <a:t>Food photographer: </a:t>
            </a:r>
            <a:r>
              <a:rPr lang="en-AU" dirty="0">
                <a:solidFill>
                  <a:srgbClr val="000000"/>
                </a:solidFill>
              </a:rPr>
              <a:t>Skills needed degree or no degree.</a:t>
            </a:r>
            <a:endParaRPr lang="en-AU" i="0" dirty="0">
              <a:solidFill>
                <a:srgbClr val="000000"/>
              </a:solidFill>
              <a:effectLst/>
            </a:endParaRPr>
          </a:p>
          <a:p>
            <a:r>
              <a:rPr lang="en-AU" b="1" dirty="0">
                <a:solidFill>
                  <a:srgbClr val="000000"/>
                </a:solidFill>
              </a:rPr>
              <a:t>Food writer: </a:t>
            </a:r>
            <a:r>
              <a:rPr lang="en-AU" dirty="0">
                <a:solidFill>
                  <a:srgbClr val="000000"/>
                </a:solidFill>
              </a:rPr>
              <a:t>can happen with out a degree but experience of food essential.</a:t>
            </a:r>
          </a:p>
          <a:p>
            <a:r>
              <a:rPr lang="en-AU" b="1" dirty="0">
                <a:solidFill>
                  <a:srgbClr val="000000"/>
                </a:solidFill>
              </a:rPr>
              <a:t>Public Health worker: </a:t>
            </a:r>
            <a:r>
              <a:rPr lang="en-AU" dirty="0">
                <a:solidFill>
                  <a:srgbClr val="000000"/>
                </a:solidFill>
              </a:rPr>
              <a:t>degree required. Can work in hospitals designing appropriate diets, sports diets, public announcements around food safety and programs to assist the public.</a:t>
            </a:r>
          </a:p>
          <a:p>
            <a:r>
              <a:rPr lang="en-AU" b="1" dirty="0"/>
              <a:t>Clinical Dietitian: </a:t>
            </a:r>
            <a:r>
              <a:rPr lang="en-AU" dirty="0"/>
              <a:t>Degree needed. Can set up your own business or work for larger companies.</a:t>
            </a:r>
          </a:p>
          <a:p>
            <a:r>
              <a:rPr lang="en-AU" b="1" dirty="0"/>
              <a:t>Food Educators: </a:t>
            </a:r>
            <a:r>
              <a:rPr lang="en-AU" dirty="0"/>
              <a:t>degree required. Teach in schools, Tafes and large companies.</a:t>
            </a:r>
          </a:p>
          <a:p>
            <a:r>
              <a:rPr lang="en-AU" b="1" dirty="0"/>
              <a:t>Agricultural scientist: </a:t>
            </a:r>
            <a:r>
              <a:rPr lang="en-AU" dirty="0"/>
              <a:t>degree needed. Grows and adapts large scale food production.</a:t>
            </a:r>
          </a:p>
        </p:txBody>
      </p:sp>
    </p:spTree>
    <p:extLst>
      <p:ext uri="{BB962C8B-B14F-4D97-AF65-F5344CB8AC3E}">
        <p14:creationId xmlns:p14="http://schemas.microsoft.com/office/powerpoint/2010/main" val="1043309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TotalTime>
  <Words>531</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Garamond</vt:lpstr>
      <vt:lpstr>SavonVTI</vt:lpstr>
      <vt:lpstr> CAREERS USING vce FOOD TECHNOLOGY</vt:lpstr>
      <vt:lpstr>LET’S LOOK AT THE JOBS YOU CAN GET</vt:lpstr>
      <vt:lpstr>LET’S TAKE A CLOSER LOOK</vt:lpstr>
      <vt:lpstr>PowerPoint Presentation</vt:lpstr>
      <vt:lpstr>PowerPoint Presentation</vt:lpstr>
      <vt:lpstr>PowerPoint Presentation</vt:lpstr>
      <vt:lpstr>             FOOD SCIENCE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CAREERS USING vce FOOD TECHNOLOGY</dc:title>
  <dc:creator>Veronica Lovell</dc:creator>
  <cp:lastModifiedBy>Veronica Lovell</cp:lastModifiedBy>
  <cp:revision>6</cp:revision>
  <dcterms:created xsi:type="dcterms:W3CDTF">2020-12-27T21:42:56Z</dcterms:created>
  <dcterms:modified xsi:type="dcterms:W3CDTF">2021-07-26T03:09:26Z</dcterms:modified>
</cp:coreProperties>
</file>