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6" r:id="rId5"/>
    <p:sldMasterId id="2147483705" r:id="rId6"/>
  </p:sldMasterIdLst>
  <p:notesMasterIdLst>
    <p:notesMasterId r:id="rId18"/>
  </p:notesMasterIdLst>
  <p:handoutMasterIdLst>
    <p:handoutMasterId r:id="rId19"/>
  </p:handoutMasterIdLst>
  <p:sldIdLst>
    <p:sldId id="322" r:id="rId7"/>
    <p:sldId id="323" r:id="rId8"/>
    <p:sldId id="318" r:id="rId9"/>
    <p:sldId id="320" r:id="rId10"/>
    <p:sldId id="319" r:id="rId11"/>
    <p:sldId id="325" r:id="rId12"/>
    <p:sldId id="328" r:id="rId13"/>
    <p:sldId id="316" r:id="rId14"/>
    <p:sldId id="324" r:id="rId15"/>
    <p:sldId id="317" r:id="rId16"/>
    <p:sldId id="32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857" autoAdjust="0"/>
  </p:normalViewPr>
  <p:slideViewPr>
    <p:cSldViewPr snapToGrid="0">
      <p:cViewPr varScale="1">
        <p:scale>
          <a:sx n="103" d="100"/>
          <a:sy n="103" d="100"/>
        </p:scale>
        <p:origin x="876" y="288"/>
      </p:cViewPr>
      <p:guideLst>
        <p:guide orient="horz" pos="2160"/>
        <p:guide pos="3863"/>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BDB7153-68BA-B44E-B8EF-12269C1733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989BABD-E247-384F-8F40-4F1002011BF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7DAE4B8-3FE8-BF4F-968D-CB20E7FFECB4}" type="datetimeFigureOut">
              <a:rPr lang="en-US" smtClean="0"/>
              <a:t>12/16/2022</a:t>
            </a:fld>
            <a:endParaRPr lang="en-US"/>
          </a:p>
        </p:txBody>
      </p:sp>
      <p:sp>
        <p:nvSpPr>
          <p:cNvPr id="4" name="Footer Placeholder 3">
            <a:extLst>
              <a:ext uri="{FF2B5EF4-FFF2-40B4-BE49-F238E27FC236}">
                <a16:creationId xmlns:a16="http://schemas.microsoft.com/office/drawing/2014/main" id="{78E60DBD-444D-D740-9C62-E30981394FF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3B738EA-2827-EF4C-A2F4-629FCB8052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378FFE0-9235-D44B-8F7B-44D7E3C74978}" type="slidenum">
              <a:rPr lang="en-US" smtClean="0"/>
              <a:t>‹#›</a:t>
            </a:fld>
            <a:endParaRPr lang="en-US"/>
          </a:p>
        </p:txBody>
      </p:sp>
    </p:spTree>
    <p:extLst>
      <p:ext uri="{BB962C8B-B14F-4D97-AF65-F5344CB8AC3E}">
        <p14:creationId xmlns:p14="http://schemas.microsoft.com/office/powerpoint/2010/main" val="31634724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DB6F6F-BF66-B147-B528-34B96D2910EC}" type="datetimeFigureOut">
              <a:rPr lang="en-US" smtClean="0"/>
              <a:t>12/16/2022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6696EE-E175-4144-B35C-D4A1B167B917}" type="slidenum">
              <a:rPr lang="en-US" smtClean="0"/>
              <a:t>‹#›</a:t>
            </a:fld>
            <a:endParaRPr lang="en-US"/>
          </a:p>
        </p:txBody>
      </p:sp>
    </p:spTree>
    <p:extLst>
      <p:ext uri="{BB962C8B-B14F-4D97-AF65-F5344CB8AC3E}">
        <p14:creationId xmlns:p14="http://schemas.microsoft.com/office/powerpoint/2010/main" val="1513577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2.jp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Cover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54F9507-8D73-9448-93A2-3E77C831FF6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7551"/>
          <a:stretch/>
        </p:blipFill>
        <p:spPr>
          <a:xfrm>
            <a:off x="0" y="734791"/>
            <a:ext cx="12192000" cy="6123209"/>
          </a:xfrm>
          <a:prstGeom prst="rect">
            <a:avLst/>
          </a:prstGeom>
        </p:spPr>
      </p:pic>
      <p:pic>
        <p:nvPicPr>
          <p:cNvPr id="4" name="Picture 3">
            <a:extLst>
              <a:ext uri="{FF2B5EF4-FFF2-40B4-BE49-F238E27FC236}">
                <a16:creationId xmlns:a16="http://schemas.microsoft.com/office/drawing/2014/main" id="{4CE164A3-5CD8-D841-B61D-6CEA56BC5C6B}"/>
              </a:ext>
            </a:extLst>
          </p:cNvPr>
          <p:cNvPicPr>
            <a:picLocks noChangeAspect="1"/>
          </p:cNvPicPr>
          <p:nvPr userDrawn="1"/>
        </p:nvPicPr>
        <p:blipFill>
          <a:blip r:embed="rId3" cstate="print">
            <a:extLst>
              <a:ext uri="{28A0092B-C50C-407E-A947-70E740481C1C}">
                <a14:useLocalDpi xmlns:a14="http://schemas.microsoft.com/office/drawing/2010/main"/>
              </a:ext>
            </a:extLst>
          </a:blip>
          <a:srcRect l="1844" r="1844"/>
          <a:stretch/>
        </p:blipFill>
        <p:spPr>
          <a:xfrm>
            <a:off x="0" y="-118533"/>
            <a:ext cx="12223857" cy="3009289"/>
          </a:xfrm>
          <a:prstGeom prst="rect">
            <a:avLst/>
          </a:prstGeom>
        </p:spPr>
      </p:pic>
      <p:pic>
        <p:nvPicPr>
          <p:cNvPr id="6" name="Picture 5">
            <a:extLst>
              <a:ext uri="{FF2B5EF4-FFF2-40B4-BE49-F238E27FC236}">
                <a16:creationId xmlns:a16="http://schemas.microsoft.com/office/drawing/2014/main" id="{C1CA92F9-CB3C-5B44-A9D0-FF68720C658D}"/>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9085770" y="-70405"/>
            <a:ext cx="3138086" cy="6623419"/>
          </a:xfrm>
          <a:prstGeom prst="rect">
            <a:avLst/>
          </a:prstGeom>
        </p:spPr>
      </p:pic>
      <p:sp>
        <p:nvSpPr>
          <p:cNvPr id="2" name="Title 1"/>
          <p:cNvSpPr>
            <a:spLocks noGrp="1"/>
          </p:cNvSpPr>
          <p:nvPr>
            <p:ph type="ctrTitle" hasCustomPrompt="1"/>
          </p:nvPr>
        </p:nvSpPr>
        <p:spPr>
          <a:xfrm>
            <a:off x="431801" y="370045"/>
            <a:ext cx="11281833" cy="790418"/>
          </a:xfrm>
        </p:spPr>
        <p:txBody>
          <a:bodyPr anchor="t">
            <a:normAutofit/>
          </a:bodyPr>
          <a:lstStyle>
            <a:lvl1pPr algn="l">
              <a:defRPr sz="3000"/>
            </a:lvl1pPr>
          </a:lstStyle>
          <a:p>
            <a:r>
              <a:rPr lang="en-US"/>
              <a:t>Click to edit master title style</a:t>
            </a:r>
          </a:p>
        </p:txBody>
      </p:sp>
      <p:pic>
        <p:nvPicPr>
          <p:cNvPr id="8" name="Picture 7" descr="Shape&#10;&#10;Description automatically generated with medium confidence">
            <a:extLst>
              <a:ext uri="{FF2B5EF4-FFF2-40B4-BE49-F238E27FC236}">
                <a16:creationId xmlns:a16="http://schemas.microsoft.com/office/drawing/2014/main" id="{A6A95368-4952-B948-8C5F-33713EAF9E81}"/>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016711" y="368300"/>
            <a:ext cx="3696923" cy="540000"/>
          </a:xfrm>
          <a:prstGeom prst="rect">
            <a:avLst/>
          </a:prstGeom>
        </p:spPr>
      </p:pic>
    </p:spTree>
    <p:extLst>
      <p:ext uri="{BB962C8B-B14F-4D97-AF65-F5344CB8AC3E}">
        <p14:creationId xmlns:p14="http://schemas.microsoft.com/office/powerpoint/2010/main" val="399327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CA7CD-21C0-30B5-7D85-84C1030732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5823F65E-2EB3-BCC0-60BB-75A48EF01C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C6E6EF-17D0-4DD1-2278-E2726B011061}"/>
              </a:ext>
            </a:extLst>
          </p:cNvPr>
          <p:cNvSpPr>
            <a:spLocks noGrp="1"/>
          </p:cNvSpPr>
          <p:nvPr>
            <p:ph type="dt" sz="half" idx="10"/>
          </p:nvPr>
        </p:nvSpPr>
        <p:spPr/>
        <p:txBody>
          <a:bodyPr/>
          <a:lstStyle/>
          <a:p>
            <a:fld id="{81648D09-A934-43B4-BC68-D728955A66E0}" type="datetimeFigureOut">
              <a:rPr lang="en-AU" smtClean="0"/>
              <a:t>16/12/2022</a:t>
            </a:fld>
            <a:endParaRPr lang="en-AU"/>
          </a:p>
        </p:txBody>
      </p:sp>
      <p:sp>
        <p:nvSpPr>
          <p:cNvPr id="5" name="Footer Placeholder 4">
            <a:extLst>
              <a:ext uri="{FF2B5EF4-FFF2-40B4-BE49-F238E27FC236}">
                <a16:creationId xmlns:a16="http://schemas.microsoft.com/office/drawing/2014/main" id="{44883528-E41F-25A3-3A41-C8649324FD0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EF72C39-E7FF-DB39-DFBB-F38D9D8BDB25}"/>
              </a:ext>
            </a:extLst>
          </p:cNvPr>
          <p:cNvSpPr>
            <a:spLocks noGrp="1"/>
          </p:cNvSpPr>
          <p:nvPr>
            <p:ph type="sldNum" sz="quarter" idx="12"/>
          </p:nvPr>
        </p:nvSpPr>
        <p:spPr/>
        <p:txBody>
          <a:bodyPr/>
          <a:lstStyle/>
          <a:p>
            <a:fld id="{06C260F5-EBBF-4B4E-8CD3-2FCF53843E5D}" type="slidenum">
              <a:rPr lang="en-AU" smtClean="0"/>
              <a:t>‹#›</a:t>
            </a:fld>
            <a:endParaRPr lang="en-AU"/>
          </a:p>
        </p:txBody>
      </p:sp>
    </p:spTree>
    <p:extLst>
      <p:ext uri="{BB962C8B-B14F-4D97-AF65-F5344CB8AC3E}">
        <p14:creationId xmlns:p14="http://schemas.microsoft.com/office/powerpoint/2010/main" val="1581288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994AA-4056-0D49-67CE-193BF143601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243536E-3AE3-DC34-8DEE-68EDEE3751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FC6B720B-036B-FF7C-2C27-68C362B6FB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B6DDDD43-DCE8-9C96-CC3A-40ADBEAB846E}"/>
              </a:ext>
            </a:extLst>
          </p:cNvPr>
          <p:cNvSpPr>
            <a:spLocks noGrp="1"/>
          </p:cNvSpPr>
          <p:nvPr>
            <p:ph type="dt" sz="half" idx="10"/>
          </p:nvPr>
        </p:nvSpPr>
        <p:spPr/>
        <p:txBody>
          <a:bodyPr/>
          <a:lstStyle/>
          <a:p>
            <a:fld id="{81648D09-A934-43B4-BC68-D728955A66E0}" type="datetimeFigureOut">
              <a:rPr lang="en-AU" smtClean="0"/>
              <a:t>16/12/2022</a:t>
            </a:fld>
            <a:endParaRPr lang="en-AU"/>
          </a:p>
        </p:txBody>
      </p:sp>
      <p:sp>
        <p:nvSpPr>
          <p:cNvPr id="6" name="Footer Placeholder 5">
            <a:extLst>
              <a:ext uri="{FF2B5EF4-FFF2-40B4-BE49-F238E27FC236}">
                <a16:creationId xmlns:a16="http://schemas.microsoft.com/office/drawing/2014/main" id="{4DE21453-EE5F-14B0-07CB-6CC6CC42DEA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8FB70CF-06C2-2B83-6E55-FA4694AE0FF9}"/>
              </a:ext>
            </a:extLst>
          </p:cNvPr>
          <p:cNvSpPr>
            <a:spLocks noGrp="1"/>
          </p:cNvSpPr>
          <p:nvPr>
            <p:ph type="sldNum" sz="quarter" idx="12"/>
          </p:nvPr>
        </p:nvSpPr>
        <p:spPr/>
        <p:txBody>
          <a:bodyPr/>
          <a:lstStyle/>
          <a:p>
            <a:fld id="{06C260F5-EBBF-4B4E-8CD3-2FCF53843E5D}" type="slidenum">
              <a:rPr lang="en-AU" smtClean="0"/>
              <a:t>‹#›</a:t>
            </a:fld>
            <a:endParaRPr lang="en-AU"/>
          </a:p>
        </p:txBody>
      </p:sp>
    </p:spTree>
    <p:extLst>
      <p:ext uri="{BB962C8B-B14F-4D97-AF65-F5344CB8AC3E}">
        <p14:creationId xmlns:p14="http://schemas.microsoft.com/office/powerpoint/2010/main" val="38382987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86EC2-9DFB-750A-0CB3-72D652C39471}"/>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4C272F98-CC9D-22B2-6252-6675E68052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8AD6E6-4C85-65AC-DA5C-DD8867A378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BBC19EFF-455A-ECA7-FF52-073F05C855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494740-6FAF-3BAF-E3C1-310D8C0461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9D0D6E4A-3A82-F30A-1FD2-63E3EB61D2CD}"/>
              </a:ext>
            </a:extLst>
          </p:cNvPr>
          <p:cNvSpPr>
            <a:spLocks noGrp="1"/>
          </p:cNvSpPr>
          <p:nvPr>
            <p:ph type="dt" sz="half" idx="10"/>
          </p:nvPr>
        </p:nvSpPr>
        <p:spPr/>
        <p:txBody>
          <a:bodyPr/>
          <a:lstStyle/>
          <a:p>
            <a:fld id="{81648D09-A934-43B4-BC68-D728955A66E0}" type="datetimeFigureOut">
              <a:rPr lang="en-AU" smtClean="0"/>
              <a:t>16/12/2022</a:t>
            </a:fld>
            <a:endParaRPr lang="en-AU"/>
          </a:p>
        </p:txBody>
      </p:sp>
      <p:sp>
        <p:nvSpPr>
          <p:cNvPr id="8" name="Footer Placeholder 7">
            <a:extLst>
              <a:ext uri="{FF2B5EF4-FFF2-40B4-BE49-F238E27FC236}">
                <a16:creationId xmlns:a16="http://schemas.microsoft.com/office/drawing/2014/main" id="{8331AA2F-3534-DDFE-626C-B3F82D0D9D99}"/>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50A19434-F071-1D71-C712-E6C9320493F2}"/>
              </a:ext>
            </a:extLst>
          </p:cNvPr>
          <p:cNvSpPr>
            <a:spLocks noGrp="1"/>
          </p:cNvSpPr>
          <p:nvPr>
            <p:ph type="sldNum" sz="quarter" idx="12"/>
          </p:nvPr>
        </p:nvSpPr>
        <p:spPr/>
        <p:txBody>
          <a:bodyPr/>
          <a:lstStyle/>
          <a:p>
            <a:fld id="{06C260F5-EBBF-4B4E-8CD3-2FCF53843E5D}" type="slidenum">
              <a:rPr lang="en-AU" smtClean="0"/>
              <a:t>‹#›</a:t>
            </a:fld>
            <a:endParaRPr lang="en-AU"/>
          </a:p>
        </p:txBody>
      </p:sp>
    </p:spTree>
    <p:extLst>
      <p:ext uri="{BB962C8B-B14F-4D97-AF65-F5344CB8AC3E}">
        <p14:creationId xmlns:p14="http://schemas.microsoft.com/office/powerpoint/2010/main" val="2026432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F67E0-4900-4DEF-A1A1-A2B59E454D8C}"/>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8B8CE85B-677E-B5CA-E535-AC09678C3107}"/>
              </a:ext>
            </a:extLst>
          </p:cNvPr>
          <p:cNvSpPr>
            <a:spLocks noGrp="1"/>
          </p:cNvSpPr>
          <p:nvPr>
            <p:ph type="dt" sz="half" idx="10"/>
          </p:nvPr>
        </p:nvSpPr>
        <p:spPr/>
        <p:txBody>
          <a:bodyPr/>
          <a:lstStyle/>
          <a:p>
            <a:fld id="{81648D09-A934-43B4-BC68-D728955A66E0}" type="datetimeFigureOut">
              <a:rPr lang="en-AU" smtClean="0"/>
              <a:t>16/12/2022</a:t>
            </a:fld>
            <a:endParaRPr lang="en-AU"/>
          </a:p>
        </p:txBody>
      </p:sp>
      <p:sp>
        <p:nvSpPr>
          <p:cNvPr id="4" name="Footer Placeholder 3">
            <a:extLst>
              <a:ext uri="{FF2B5EF4-FFF2-40B4-BE49-F238E27FC236}">
                <a16:creationId xmlns:a16="http://schemas.microsoft.com/office/drawing/2014/main" id="{1C80266D-7C8E-3ABC-DDCD-DBBCE21950C2}"/>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F833D76A-8DAE-13B3-584B-A8E75C4489CB}"/>
              </a:ext>
            </a:extLst>
          </p:cNvPr>
          <p:cNvSpPr>
            <a:spLocks noGrp="1"/>
          </p:cNvSpPr>
          <p:nvPr>
            <p:ph type="sldNum" sz="quarter" idx="12"/>
          </p:nvPr>
        </p:nvSpPr>
        <p:spPr/>
        <p:txBody>
          <a:bodyPr/>
          <a:lstStyle/>
          <a:p>
            <a:fld id="{06C260F5-EBBF-4B4E-8CD3-2FCF53843E5D}" type="slidenum">
              <a:rPr lang="en-AU" smtClean="0"/>
              <a:t>‹#›</a:t>
            </a:fld>
            <a:endParaRPr lang="en-AU"/>
          </a:p>
        </p:txBody>
      </p:sp>
    </p:spTree>
    <p:extLst>
      <p:ext uri="{BB962C8B-B14F-4D97-AF65-F5344CB8AC3E}">
        <p14:creationId xmlns:p14="http://schemas.microsoft.com/office/powerpoint/2010/main" val="3758008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5857FA-6E99-2BE4-AD37-F01201741457}"/>
              </a:ext>
            </a:extLst>
          </p:cNvPr>
          <p:cNvSpPr>
            <a:spLocks noGrp="1"/>
          </p:cNvSpPr>
          <p:nvPr>
            <p:ph type="dt" sz="half" idx="10"/>
          </p:nvPr>
        </p:nvSpPr>
        <p:spPr/>
        <p:txBody>
          <a:bodyPr/>
          <a:lstStyle/>
          <a:p>
            <a:fld id="{81648D09-A934-43B4-BC68-D728955A66E0}" type="datetimeFigureOut">
              <a:rPr lang="en-AU" smtClean="0"/>
              <a:t>16/12/2022</a:t>
            </a:fld>
            <a:endParaRPr lang="en-AU"/>
          </a:p>
        </p:txBody>
      </p:sp>
      <p:sp>
        <p:nvSpPr>
          <p:cNvPr id="3" name="Footer Placeholder 2">
            <a:extLst>
              <a:ext uri="{FF2B5EF4-FFF2-40B4-BE49-F238E27FC236}">
                <a16:creationId xmlns:a16="http://schemas.microsoft.com/office/drawing/2014/main" id="{9D932E99-9167-A791-C1BC-86DFE23D8756}"/>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F6B073EB-EC32-0936-DB2D-BE33D7339AD0}"/>
              </a:ext>
            </a:extLst>
          </p:cNvPr>
          <p:cNvSpPr>
            <a:spLocks noGrp="1"/>
          </p:cNvSpPr>
          <p:nvPr>
            <p:ph type="sldNum" sz="quarter" idx="12"/>
          </p:nvPr>
        </p:nvSpPr>
        <p:spPr/>
        <p:txBody>
          <a:bodyPr/>
          <a:lstStyle/>
          <a:p>
            <a:fld id="{06C260F5-EBBF-4B4E-8CD3-2FCF53843E5D}" type="slidenum">
              <a:rPr lang="en-AU" smtClean="0"/>
              <a:t>‹#›</a:t>
            </a:fld>
            <a:endParaRPr lang="en-AU"/>
          </a:p>
        </p:txBody>
      </p:sp>
    </p:spTree>
    <p:extLst>
      <p:ext uri="{BB962C8B-B14F-4D97-AF65-F5344CB8AC3E}">
        <p14:creationId xmlns:p14="http://schemas.microsoft.com/office/powerpoint/2010/main" val="26691402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FE748-5975-8F74-CB2B-9F3B94E342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3646DDC5-9AA4-ABD4-9E39-0A06637470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ACEF27C5-F71C-4609-93ED-ADC7AC704D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6E3E58-B51E-3513-7BE6-898D3A758E0E}"/>
              </a:ext>
            </a:extLst>
          </p:cNvPr>
          <p:cNvSpPr>
            <a:spLocks noGrp="1"/>
          </p:cNvSpPr>
          <p:nvPr>
            <p:ph type="dt" sz="half" idx="10"/>
          </p:nvPr>
        </p:nvSpPr>
        <p:spPr/>
        <p:txBody>
          <a:bodyPr/>
          <a:lstStyle/>
          <a:p>
            <a:fld id="{81648D09-A934-43B4-BC68-D728955A66E0}" type="datetimeFigureOut">
              <a:rPr lang="en-AU" smtClean="0"/>
              <a:t>16/12/2022</a:t>
            </a:fld>
            <a:endParaRPr lang="en-AU"/>
          </a:p>
        </p:txBody>
      </p:sp>
      <p:sp>
        <p:nvSpPr>
          <p:cNvPr id="6" name="Footer Placeholder 5">
            <a:extLst>
              <a:ext uri="{FF2B5EF4-FFF2-40B4-BE49-F238E27FC236}">
                <a16:creationId xmlns:a16="http://schemas.microsoft.com/office/drawing/2014/main" id="{49D33B51-8F02-815D-3C12-1CADB33095D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050634C-7F0A-DBA2-F9CF-CFD41FAEA6A9}"/>
              </a:ext>
            </a:extLst>
          </p:cNvPr>
          <p:cNvSpPr>
            <a:spLocks noGrp="1"/>
          </p:cNvSpPr>
          <p:nvPr>
            <p:ph type="sldNum" sz="quarter" idx="12"/>
          </p:nvPr>
        </p:nvSpPr>
        <p:spPr/>
        <p:txBody>
          <a:bodyPr/>
          <a:lstStyle/>
          <a:p>
            <a:fld id="{06C260F5-EBBF-4B4E-8CD3-2FCF53843E5D}" type="slidenum">
              <a:rPr lang="en-AU" smtClean="0"/>
              <a:t>‹#›</a:t>
            </a:fld>
            <a:endParaRPr lang="en-AU"/>
          </a:p>
        </p:txBody>
      </p:sp>
    </p:spTree>
    <p:extLst>
      <p:ext uri="{BB962C8B-B14F-4D97-AF65-F5344CB8AC3E}">
        <p14:creationId xmlns:p14="http://schemas.microsoft.com/office/powerpoint/2010/main" val="40009105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A8942-D30A-5408-E82A-F5C473A6ED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4FDDB2A2-02D7-C6EA-AED3-0B1E5F3A48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7B9568A1-BBFF-4BC2-0A7E-C9E9C1C46F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724619-1282-505F-1138-360DA39FE102}"/>
              </a:ext>
            </a:extLst>
          </p:cNvPr>
          <p:cNvSpPr>
            <a:spLocks noGrp="1"/>
          </p:cNvSpPr>
          <p:nvPr>
            <p:ph type="dt" sz="half" idx="10"/>
          </p:nvPr>
        </p:nvSpPr>
        <p:spPr/>
        <p:txBody>
          <a:bodyPr/>
          <a:lstStyle/>
          <a:p>
            <a:fld id="{81648D09-A934-43B4-BC68-D728955A66E0}" type="datetimeFigureOut">
              <a:rPr lang="en-AU" smtClean="0"/>
              <a:t>16/12/2022</a:t>
            </a:fld>
            <a:endParaRPr lang="en-AU"/>
          </a:p>
        </p:txBody>
      </p:sp>
      <p:sp>
        <p:nvSpPr>
          <p:cNvPr id="6" name="Footer Placeholder 5">
            <a:extLst>
              <a:ext uri="{FF2B5EF4-FFF2-40B4-BE49-F238E27FC236}">
                <a16:creationId xmlns:a16="http://schemas.microsoft.com/office/drawing/2014/main" id="{A0455AAC-0BB8-A38F-7207-1F45633D636B}"/>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2BFDE3D-5F0A-0BEA-38D0-19EB4240C876}"/>
              </a:ext>
            </a:extLst>
          </p:cNvPr>
          <p:cNvSpPr>
            <a:spLocks noGrp="1"/>
          </p:cNvSpPr>
          <p:nvPr>
            <p:ph type="sldNum" sz="quarter" idx="12"/>
          </p:nvPr>
        </p:nvSpPr>
        <p:spPr/>
        <p:txBody>
          <a:bodyPr/>
          <a:lstStyle/>
          <a:p>
            <a:fld id="{06C260F5-EBBF-4B4E-8CD3-2FCF53843E5D}" type="slidenum">
              <a:rPr lang="en-AU" smtClean="0"/>
              <a:t>‹#›</a:t>
            </a:fld>
            <a:endParaRPr lang="en-AU"/>
          </a:p>
        </p:txBody>
      </p:sp>
    </p:spTree>
    <p:extLst>
      <p:ext uri="{BB962C8B-B14F-4D97-AF65-F5344CB8AC3E}">
        <p14:creationId xmlns:p14="http://schemas.microsoft.com/office/powerpoint/2010/main" val="34975467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4228D-C6B3-1996-04F0-9197D5E36C96}"/>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4578F6E-AC5A-0896-0DF9-D561CFEB06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A2E870D-C2DF-A779-547B-5E6E9304FBEB}"/>
              </a:ext>
            </a:extLst>
          </p:cNvPr>
          <p:cNvSpPr>
            <a:spLocks noGrp="1"/>
          </p:cNvSpPr>
          <p:nvPr>
            <p:ph type="dt" sz="half" idx="10"/>
          </p:nvPr>
        </p:nvSpPr>
        <p:spPr/>
        <p:txBody>
          <a:bodyPr/>
          <a:lstStyle/>
          <a:p>
            <a:fld id="{81648D09-A934-43B4-BC68-D728955A66E0}" type="datetimeFigureOut">
              <a:rPr lang="en-AU" smtClean="0"/>
              <a:t>16/12/2022</a:t>
            </a:fld>
            <a:endParaRPr lang="en-AU"/>
          </a:p>
        </p:txBody>
      </p:sp>
      <p:sp>
        <p:nvSpPr>
          <p:cNvPr id="5" name="Footer Placeholder 4">
            <a:extLst>
              <a:ext uri="{FF2B5EF4-FFF2-40B4-BE49-F238E27FC236}">
                <a16:creationId xmlns:a16="http://schemas.microsoft.com/office/drawing/2014/main" id="{CB24C984-BC17-B1C4-DFB5-AA444FBD250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D20F2C0-3B3E-7B68-EE4F-BC51EA1791EB}"/>
              </a:ext>
            </a:extLst>
          </p:cNvPr>
          <p:cNvSpPr>
            <a:spLocks noGrp="1"/>
          </p:cNvSpPr>
          <p:nvPr>
            <p:ph type="sldNum" sz="quarter" idx="12"/>
          </p:nvPr>
        </p:nvSpPr>
        <p:spPr/>
        <p:txBody>
          <a:bodyPr/>
          <a:lstStyle/>
          <a:p>
            <a:fld id="{06C260F5-EBBF-4B4E-8CD3-2FCF53843E5D}" type="slidenum">
              <a:rPr lang="en-AU" smtClean="0"/>
              <a:t>‹#›</a:t>
            </a:fld>
            <a:endParaRPr lang="en-AU"/>
          </a:p>
        </p:txBody>
      </p:sp>
    </p:spTree>
    <p:extLst>
      <p:ext uri="{BB962C8B-B14F-4D97-AF65-F5344CB8AC3E}">
        <p14:creationId xmlns:p14="http://schemas.microsoft.com/office/powerpoint/2010/main" val="3368864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80CB50-477D-8273-8BCA-9EB202B0DE3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7454471-6D9D-DC29-F125-B9E3DE99FC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EE63A5A-3ECC-E1E5-B63E-F8B52E69B66A}"/>
              </a:ext>
            </a:extLst>
          </p:cNvPr>
          <p:cNvSpPr>
            <a:spLocks noGrp="1"/>
          </p:cNvSpPr>
          <p:nvPr>
            <p:ph type="dt" sz="half" idx="10"/>
          </p:nvPr>
        </p:nvSpPr>
        <p:spPr/>
        <p:txBody>
          <a:bodyPr/>
          <a:lstStyle/>
          <a:p>
            <a:fld id="{81648D09-A934-43B4-BC68-D728955A66E0}" type="datetimeFigureOut">
              <a:rPr lang="en-AU" smtClean="0"/>
              <a:t>16/12/2022</a:t>
            </a:fld>
            <a:endParaRPr lang="en-AU"/>
          </a:p>
        </p:txBody>
      </p:sp>
      <p:sp>
        <p:nvSpPr>
          <p:cNvPr id="5" name="Footer Placeholder 4">
            <a:extLst>
              <a:ext uri="{FF2B5EF4-FFF2-40B4-BE49-F238E27FC236}">
                <a16:creationId xmlns:a16="http://schemas.microsoft.com/office/drawing/2014/main" id="{FCCC2763-F758-868E-22FB-F4D9FD5707C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26B1DD6-B12A-3A3D-380C-C47338A4A338}"/>
              </a:ext>
            </a:extLst>
          </p:cNvPr>
          <p:cNvSpPr>
            <a:spLocks noGrp="1"/>
          </p:cNvSpPr>
          <p:nvPr>
            <p:ph type="sldNum" sz="quarter" idx="12"/>
          </p:nvPr>
        </p:nvSpPr>
        <p:spPr/>
        <p:txBody>
          <a:bodyPr/>
          <a:lstStyle/>
          <a:p>
            <a:fld id="{06C260F5-EBBF-4B4E-8CD3-2FCF53843E5D}" type="slidenum">
              <a:rPr lang="en-AU" smtClean="0"/>
              <a:t>‹#›</a:t>
            </a:fld>
            <a:endParaRPr lang="en-AU"/>
          </a:p>
        </p:txBody>
      </p:sp>
    </p:spTree>
    <p:extLst>
      <p:ext uri="{BB962C8B-B14F-4D97-AF65-F5344CB8AC3E}">
        <p14:creationId xmlns:p14="http://schemas.microsoft.com/office/powerpoint/2010/main" val="28172817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Front Cover Slide">
    <p:spTree>
      <p:nvGrpSpPr>
        <p:cNvPr id="1" name=""/>
        <p:cNvGrpSpPr/>
        <p:nvPr/>
      </p:nvGrpSpPr>
      <p:grpSpPr>
        <a:xfrm>
          <a:off x="0" y="0"/>
          <a:ext cx="0" cy="0"/>
          <a:chOff x="0" y="0"/>
          <a:chExt cx="0" cy="0"/>
        </a:xfrm>
      </p:grpSpPr>
      <p:pic>
        <p:nvPicPr>
          <p:cNvPr id="12" name="Picture 11" descr="Siblings on the bed">
            <a:extLst>
              <a:ext uri="{FF2B5EF4-FFF2-40B4-BE49-F238E27FC236}">
                <a16:creationId xmlns:a16="http://schemas.microsoft.com/office/drawing/2014/main" id="{554F9507-8D73-9448-93A2-3E77C831FF6B}"/>
              </a:ext>
            </a:extLst>
          </p:cNvPr>
          <p:cNvPicPr>
            <a:picLocks noChangeAspect="1"/>
          </p:cNvPicPr>
          <p:nvPr userDrawn="1"/>
        </p:nvPicPr>
        <p:blipFill>
          <a:blip r:embed="rId2"/>
          <a:srcRect t="12333" b="12333"/>
          <a:stretch/>
        </p:blipFill>
        <p:spPr>
          <a:xfrm>
            <a:off x="31857" y="1495462"/>
            <a:ext cx="12192000" cy="6123209"/>
          </a:xfrm>
          <a:prstGeom prst="rect">
            <a:avLst/>
          </a:prstGeom>
        </p:spPr>
      </p:pic>
      <p:pic>
        <p:nvPicPr>
          <p:cNvPr id="4" name="Picture 3">
            <a:extLst>
              <a:ext uri="{FF2B5EF4-FFF2-40B4-BE49-F238E27FC236}">
                <a16:creationId xmlns:a16="http://schemas.microsoft.com/office/drawing/2014/main" id="{4CE164A3-5CD8-D841-B61D-6CEA56BC5C6B}"/>
              </a:ext>
            </a:extLst>
          </p:cNvPr>
          <p:cNvPicPr>
            <a:picLocks noChangeAspect="1"/>
          </p:cNvPicPr>
          <p:nvPr userDrawn="1"/>
        </p:nvPicPr>
        <p:blipFill>
          <a:blip r:embed="rId3" cstate="print">
            <a:extLst>
              <a:ext uri="{28A0092B-C50C-407E-A947-70E740481C1C}">
                <a14:useLocalDpi xmlns:a14="http://schemas.microsoft.com/office/drawing/2010/main"/>
              </a:ext>
            </a:extLst>
          </a:blip>
          <a:srcRect l="1844" r="1844"/>
          <a:stretch/>
        </p:blipFill>
        <p:spPr>
          <a:xfrm>
            <a:off x="-15929" y="-118533"/>
            <a:ext cx="12223857" cy="3009289"/>
          </a:xfrm>
          <a:prstGeom prst="rect">
            <a:avLst/>
          </a:prstGeom>
        </p:spPr>
      </p:pic>
      <p:pic>
        <p:nvPicPr>
          <p:cNvPr id="6" name="Picture 5">
            <a:extLst>
              <a:ext uri="{FF2B5EF4-FFF2-40B4-BE49-F238E27FC236}">
                <a16:creationId xmlns:a16="http://schemas.microsoft.com/office/drawing/2014/main" id="{C1CA92F9-CB3C-5B44-A9D0-FF68720C658D}"/>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9085770" y="-70405"/>
            <a:ext cx="3138086" cy="6623419"/>
          </a:xfrm>
          <a:prstGeom prst="rect">
            <a:avLst/>
          </a:prstGeom>
        </p:spPr>
      </p:pic>
      <p:sp>
        <p:nvSpPr>
          <p:cNvPr id="2" name="Title 1"/>
          <p:cNvSpPr>
            <a:spLocks noGrp="1"/>
          </p:cNvSpPr>
          <p:nvPr>
            <p:ph type="ctrTitle" hasCustomPrompt="1"/>
          </p:nvPr>
        </p:nvSpPr>
        <p:spPr>
          <a:xfrm>
            <a:off x="431801" y="370045"/>
            <a:ext cx="11281833" cy="790418"/>
          </a:xfrm>
        </p:spPr>
        <p:txBody>
          <a:bodyPr anchor="t">
            <a:normAutofit/>
          </a:bodyPr>
          <a:lstStyle>
            <a:lvl1pPr algn="l">
              <a:defRPr sz="3000"/>
            </a:lvl1pPr>
          </a:lstStyle>
          <a:p>
            <a:r>
              <a:rPr lang="en-US" dirty="0"/>
              <a:t>Click to edit master title style</a:t>
            </a:r>
          </a:p>
        </p:txBody>
      </p:sp>
      <p:pic>
        <p:nvPicPr>
          <p:cNvPr id="8" name="Picture 7" descr="Shape&#10;&#10;Description automatically generated with medium confidence">
            <a:extLst>
              <a:ext uri="{FF2B5EF4-FFF2-40B4-BE49-F238E27FC236}">
                <a16:creationId xmlns:a16="http://schemas.microsoft.com/office/drawing/2014/main" id="{A6A95368-4952-B948-8C5F-33713EAF9E81}"/>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016711" y="368300"/>
            <a:ext cx="3696923" cy="540000"/>
          </a:xfrm>
          <a:prstGeom prst="rect">
            <a:avLst/>
          </a:prstGeom>
        </p:spPr>
      </p:pic>
    </p:spTree>
    <p:extLst>
      <p:ext uri="{BB962C8B-B14F-4D97-AF65-F5344CB8AC3E}">
        <p14:creationId xmlns:p14="http://schemas.microsoft.com/office/powerpoint/2010/main" val="3534610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 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a:xfrm>
            <a:off x="431801" y="1520824"/>
            <a:ext cx="11281832" cy="4608514"/>
          </a:xfrm>
          <a:prstGeom prst="rect">
            <a:avLst/>
          </a:prstGeom>
        </p:spPr>
        <p:txBody>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57526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 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431802" y="1520825"/>
            <a:ext cx="5376332" cy="4608514"/>
          </a:xfrm>
          <a:prstGeom prst="rect">
            <a:avLst/>
          </a:prstGeom>
        </p:spPr>
        <p:txBody>
          <a:bodyPr/>
          <a:lstStyle>
            <a:lvl1pPr>
              <a:defRPr sz="2000"/>
            </a:lvl1pPr>
            <a:lvl3pPr marL="180000" indent="-180000">
              <a:tabLst/>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0"/>
          </p:nvPr>
        </p:nvSpPr>
        <p:spPr>
          <a:xfrm>
            <a:off x="6288618" y="1520825"/>
            <a:ext cx="5422900" cy="46085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58412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 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431803" y="1520824"/>
            <a:ext cx="3407831" cy="4608514"/>
          </a:xfrm>
          <a:prstGeom prst="rect">
            <a:avLst/>
          </a:prstGeo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4"/>
          </p:nvPr>
        </p:nvSpPr>
        <p:spPr>
          <a:xfrm>
            <a:off x="4320118" y="1520826"/>
            <a:ext cx="3456516" cy="46085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5"/>
          </p:nvPr>
        </p:nvSpPr>
        <p:spPr>
          <a:xfrm>
            <a:off x="8257117" y="1520826"/>
            <a:ext cx="3454400" cy="4608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1802130"/>
      </p:ext>
    </p:extLst>
  </p:cSld>
  <p:clrMapOvr>
    <a:masterClrMapping/>
  </p:clrMapOvr>
  <p:extLst>
    <p:ext uri="{DCECCB84-F9BA-43D5-87BE-67443E8EF086}">
      <p15:sldGuideLst xmlns:p15="http://schemas.microsoft.com/office/powerpoint/2012/main">
        <p15:guide id="1" pos="4899">
          <p15:clr>
            <a:srgbClr val="FBAE40"/>
          </p15:clr>
        </p15:guide>
        <p15:guide id="2" pos="520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Photo Divide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904998" y="0"/>
            <a:ext cx="10287002" cy="6858001"/>
          </a:xfrm>
          <a:prstGeom prst="rect">
            <a:avLst/>
          </a:prstGeom>
        </p:spPr>
      </p:pic>
      <p:pic>
        <p:nvPicPr>
          <p:cNvPr id="4" name="Picture 3">
            <a:extLst>
              <a:ext uri="{FF2B5EF4-FFF2-40B4-BE49-F238E27FC236}">
                <a16:creationId xmlns:a16="http://schemas.microsoft.com/office/drawing/2014/main" id="{F01762F4-BDA6-A44F-B08C-0DB4C51D1FDE}"/>
              </a:ext>
            </a:extLst>
          </p:cNvPr>
          <p:cNvPicPr>
            <a:picLocks noChangeAspect="1"/>
          </p:cNvPicPr>
          <p:nvPr userDrawn="1"/>
        </p:nvPicPr>
        <p:blipFill>
          <a:blip r:embed="rId3"/>
          <a:srcRect/>
          <a:stretch/>
        </p:blipFill>
        <p:spPr>
          <a:xfrm>
            <a:off x="0" y="3170"/>
            <a:ext cx="6712219" cy="6851660"/>
          </a:xfrm>
          <a:prstGeom prst="rect">
            <a:avLst/>
          </a:prstGeom>
        </p:spPr>
      </p:pic>
      <p:sp>
        <p:nvSpPr>
          <p:cNvPr id="16" name="Text Placeholder 2"/>
          <p:cNvSpPr>
            <a:spLocks noGrp="1"/>
          </p:cNvSpPr>
          <p:nvPr>
            <p:ph type="body" idx="1" hasCustomPrompt="1"/>
          </p:nvPr>
        </p:nvSpPr>
        <p:spPr>
          <a:xfrm>
            <a:off x="431801" y="2673350"/>
            <a:ext cx="3887788" cy="1187450"/>
          </a:xfrm>
          <a:prstGeom prst="rect">
            <a:avLst/>
          </a:prstGeom>
        </p:spPr>
        <p:txBody>
          <a:bodyPr>
            <a:normAutofit/>
          </a:bodyPr>
          <a:lstStyle>
            <a:lvl1pPr marL="0" indent="0">
              <a:buNone/>
              <a:defRPr sz="3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11468" y="6129088"/>
            <a:ext cx="3675661" cy="540000"/>
          </a:xfrm>
          <a:prstGeom prst="rect">
            <a:avLst/>
          </a:prstGeom>
        </p:spPr>
      </p:pic>
    </p:spTree>
    <p:extLst>
      <p:ext uri="{BB962C8B-B14F-4D97-AF65-F5344CB8AC3E}">
        <p14:creationId xmlns:p14="http://schemas.microsoft.com/office/powerpoint/2010/main" val="2431881343"/>
      </p:ext>
    </p:extLst>
  </p:cSld>
  <p:clrMapOvr>
    <a:masterClrMapping/>
  </p:clrMapOvr>
  <p:extLst>
    <p:ext uri="{DCECCB84-F9BA-43D5-87BE-67443E8EF086}">
      <p15:sldGuideLst xmlns:p15="http://schemas.microsoft.com/office/powerpoint/2012/main">
        <p15:guide id="1" orient="horz" pos="168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hasCustomPrompt="1"/>
          </p:nvPr>
        </p:nvSpPr>
        <p:spPr>
          <a:xfrm>
            <a:off x="431800" y="2673350"/>
            <a:ext cx="5376333" cy="1187450"/>
          </a:xfrm>
          <a:prstGeom prst="rect">
            <a:avLst/>
          </a:prstGeom>
        </p:spPr>
        <p:txBody>
          <a:bodyPr>
            <a:normAutofit/>
          </a:bodyPr>
          <a:lstStyle>
            <a:lvl1pPr marL="0" indent="0">
              <a:buNone/>
              <a:defRPr sz="3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7" name="Picture 6">
            <a:extLst>
              <a:ext uri="{FF2B5EF4-FFF2-40B4-BE49-F238E27FC236}">
                <a16:creationId xmlns:a16="http://schemas.microsoft.com/office/drawing/2014/main" id="{2BEB7CFF-A41C-D340-8293-519F5269DC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468" y="6129088"/>
            <a:ext cx="3675661" cy="540000"/>
          </a:xfrm>
          <a:prstGeom prst="rect">
            <a:avLst/>
          </a:prstGeom>
        </p:spPr>
      </p:pic>
      <p:pic>
        <p:nvPicPr>
          <p:cNvPr id="8" name="Picture 7">
            <a:extLst>
              <a:ext uri="{FF2B5EF4-FFF2-40B4-BE49-F238E27FC236}">
                <a16:creationId xmlns:a16="http://schemas.microsoft.com/office/drawing/2014/main" id="{05D802B9-E7B8-F04F-B026-D55A729857B6}"/>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0256217" y="2"/>
            <a:ext cx="1935782" cy="4096796"/>
          </a:xfrm>
          <a:prstGeom prst="rect">
            <a:avLst/>
          </a:prstGeom>
        </p:spPr>
      </p:pic>
    </p:spTree>
    <p:extLst>
      <p:ext uri="{BB962C8B-B14F-4D97-AF65-F5344CB8AC3E}">
        <p14:creationId xmlns:p14="http://schemas.microsoft.com/office/powerpoint/2010/main" val="18449618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ack Cov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C072618-2FE5-EE4C-A863-CB0008A79B0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3">
            <a:extLst>
              <a:ext uri="{FF2B5EF4-FFF2-40B4-BE49-F238E27FC236}">
                <a16:creationId xmlns:a16="http://schemas.microsoft.com/office/drawing/2014/main" id="{05F8B98D-0BF7-3447-8178-7EF7F9BED8AB}"/>
              </a:ext>
            </a:extLst>
          </p:cNvPr>
          <p:cNvSpPr>
            <a:spLocks noGrp="1"/>
          </p:cNvSpPr>
          <p:nvPr>
            <p:ph type="body" sz="quarter" idx="12"/>
          </p:nvPr>
        </p:nvSpPr>
        <p:spPr>
          <a:xfrm>
            <a:off x="431800" y="5141913"/>
            <a:ext cx="6853238" cy="1527175"/>
          </a:xfrm>
        </p:spPr>
        <p:txBody>
          <a:bodyPr anchor="b" anchorCtr="0">
            <a:normAutofit/>
          </a:bodyPr>
          <a:lstStyle>
            <a:lvl1pPr>
              <a:defRPr sz="800">
                <a:solidFill>
                  <a:schemeClr val="bg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pPr lvl="0"/>
            <a:r>
              <a:rPr lang="en-US" dirty="0"/>
              <a:t>Click to edit Master text styles</a:t>
            </a:r>
          </a:p>
        </p:txBody>
      </p:sp>
      <p:pic>
        <p:nvPicPr>
          <p:cNvPr id="8" name="Picture 7">
            <a:extLst>
              <a:ext uri="{FF2B5EF4-FFF2-40B4-BE49-F238E27FC236}">
                <a16:creationId xmlns:a16="http://schemas.microsoft.com/office/drawing/2014/main" id="{31C6A29B-A9F1-3A42-8E88-869136E215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52271" y="6129088"/>
            <a:ext cx="3675661" cy="540000"/>
          </a:xfrm>
          <a:prstGeom prst="rect">
            <a:avLst/>
          </a:prstGeom>
        </p:spPr>
      </p:pic>
      <p:pic>
        <p:nvPicPr>
          <p:cNvPr id="10" name="Picture 9">
            <a:extLst>
              <a:ext uri="{FF2B5EF4-FFF2-40B4-BE49-F238E27FC236}">
                <a16:creationId xmlns:a16="http://schemas.microsoft.com/office/drawing/2014/main" id="{192A4649-7037-854E-92A7-5B8F43999437}"/>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0256217" y="1"/>
            <a:ext cx="1935783" cy="4096798"/>
          </a:xfrm>
          <a:prstGeom prst="rect">
            <a:avLst/>
          </a:prstGeom>
        </p:spPr>
      </p:pic>
    </p:spTree>
    <p:extLst>
      <p:ext uri="{BB962C8B-B14F-4D97-AF65-F5344CB8AC3E}">
        <p14:creationId xmlns:p14="http://schemas.microsoft.com/office/powerpoint/2010/main" val="719737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Front Cover Slide">
    <p:spTree>
      <p:nvGrpSpPr>
        <p:cNvPr id="1" name=""/>
        <p:cNvGrpSpPr/>
        <p:nvPr/>
      </p:nvGrpSpPr>
      <p:grpSpPr>
        <a:xfrm>
          <a:off x="0" y="0"/>
          <a:ext cx="0" cy="0"/>
          <a:chOff x="0" y="0"/>
          <a:chExt cx="0" cy="0"/>
        </a:xfrm>
      </p:grpSpPr>
      <p:pic>
        <p:nvPicPr>
          <p:cNvPr id="12" name="Picture 11" descr="Siblings on the bed">
            <a:extLst>
              <a:ext uri="{FF2B5EF4-FFF2-40B4-BE49-F238E27FC236}">
                <a16:creationId xmlns:a16="http://schemas.microsoft.com/office/drawing/2014/main" id="{554F9507-8D73-9448-93A2-3E77C831FF6B}"/>
              </a:ext>
            </a:extLst>
          </p:cNvPr>
          <p:cNvPicPr>
            <a:picLocks noChangeAspect="1"/>
          </p:cNvPicPr>
          <p:nvPr userDrawn="1"/>
        </p:nvPicPr>
        <p:blipFill>
          <a:blip r:embed="rId2"/>
          <a:srcRect t="12333" b="12333"/>
          <a:stretch/>
        </p:blipFill>
        <p:spPr>
          <a:xfrm>
            <a:off x="31857" y="1495462"/>
            <a:ext cx="12192000" cy="6123209"/>
          </a:xfrm>
          <a:prstGeom prst="rect">
            <a:avLst/>
          </a:prstGeom>
        </p:spPr>
      </p:pic>
      <p:pic>
        <p:nvPicPr>
          <p:cNvPr id="4" name="Picture 3">
            <a:extLst>
              <a:ext uri="{FF2B5EF4-FFF2-40B4-BE49-F238E27FC236}">
                <a16:creationId xmlns:a16="http://schemas.microsoft.com/office/drawing/2014/main" id="{4CE164A3-5CD8-D841-B61D-6CEA56BC5C6B}"/>
              </a:ext>
            </a:extLst>
          </p:cNvPr>
          <p:cNvPicPr>
            <a:picLocks noChangeAspect="1"/>
          </p:cNvPicPr>
          <p:nvPr userDrawn="1"/>
        </p:nvPicPr>
        <p:blipFill>
          <a:blip r:embed="rId3" cstate="print">
            <a:extLst>
              <a:ext uri="{28A0092B-C50C-407E-A947-70E740481C1C}">
                <a14:useLocalDpi xmlns:a14="http://schemas.microsoft.com/office/drawing/2010/main"/>
              </a:ext>
            </a:extLst>
          </a:blip>
          <a:srcRect l="1844" r="1844"/>
          <a:stretch/>
        </p:blipFill>
        <p:spPr>
          <a:xfrm>
            <a:off x="-15929" y="-118533"/>
            <a:ext cx="12223857" cy="3009289"/>
          </a:xfrm>
          <a:prstGeom prst="rect">
            <a:avLst/>
          </a:prstGeom>
        </p:spPr>
      </p:pic>
      <p:pic>
        <p:nvPicPr>
          <p:cNvPr id="6" name="Picture 5">
            <a:extLst>
              <a:ext uri="{FF2B5EF4-FFF2-40B4-BE49-F238E27FC236}">
                <a16:creationId xmlns:a16="http://schemas.microsoft.com/office/drawing/2014/main" id="{C1CA92F9-CB3C-5B44-A9D0-FF68720C658D}"/>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9085770" y="-70405"/>
            <a:ext cx="3138086" cy="6623419"/>
          </a:xfrm>
          <a:prstGeom prst="rect">
            <a:avLst/>
          </a:prstGeom>
        </p:spPr>
      </p:pic>
      <p:sp>
        <p:nvSpPr>
          <p:cNvPr id="2" name="Title 1"/>
          <p:cNvSpPr>
            <a:spLocks noGrp="1"/>
          </p:cNvSpPr>
          <p:nvPr>
            <p:ph type="ctrTitle" hasCustomPrompt="1"/>
          </p:nvPr>
        </p:nvSpPr>
        <p:spPr>
          <a:xfrm>
            <a:off x="431801" y="370045"/>
            <a:ext cx="11281833" cy="790418"/>
          </a:xfrm>
        </p:spPr>
        <p:txBody>
          <a:bodyPr anchor="t">
            <a:normAutofit/>
          </a:bodyPr>
          <a:lstStyle>
            <a:lvl1pPr algn="l">
              <a:defRPr sz="3000"/>
            </a:lvl1pPr>
          </a:lstStyle>
          <a:p>
            <a:r>
              <a:rPr lang="en-US" dirty="0"/>
              <a:t>Click to edit master title style</a:t>
            </a:r>
          </a:p>
        </p:txBody>
      </p:sp>
      <p:pic>
        <p:nvPicPr>
          <p:cNvPr id="8" name="Picture 7" descr="Shape&#10;&#10;Description automatically generated with medium confidence">
            <a:extLst>
              <a:ext uri="{FF2B5EF4-FFF2-40B4-BE49-F238E27FC236}">
                <a16:creationId xmlns:a16="http://schemas.microsoft.com/office/drawing/2014/main" id="{A6A95368-4952-B948-8C5F-33713EAF9E81}"/>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016711" y="368300"/>
            <a:ext cx="3696923" cy="540000"/>
          </a:xfrm>
          <a:prstGeom prst="rect">
            <a:avLst/>
          </a:prstGeom>
        </p:spPr>
      </p:pic>
    </p:spTree>
    <p:extLst>
      <p:ext uri="{BB962C8B-B14F-4D97-AF65-F5344CB8AC3E}">
        <p14:creationId xmlns:p14="http://schemas.microsoft.com/office/powerpoint/2010/main" val="13941327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ront Cover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54F9507-8D73-9448-93A2-3E77C831FF6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7551"/>
          <a:stretch/>
        </p:blipFill>
        <p:spPr>
          <a:xfrm>
            <a:off x="0" y="734791"/>
            <a:ext cx="12192000" cy="6123209"/>
          </a:xfrm>
          <a:prstGeom prst="rect">
            <a:avLst/>
          </a:prstGeom>
        </p:spPr>
      </p:pic>
      <p:pic>
        <p:nvPicPr>
          <p:cNvPr id="4" name="Picture 3">
            <a:extLst>
              <a:ext uri="{FF2B5EF4-FFF2-40B4-BE49-F238E27FC236}">
                <a16:creationId xmlns:a16="http://schemas.microsoft.com/office/drawing/2014/main" id="{4CE164A3-5CD8-D841-B61D-6CEA56BC5C6B}"/>
              </a:ext>
            </a:extLst>
          </p:cNvPr>
          <p:cNvPicPr>
            <a:picLocks noChangeAspect="1"/>
          </p:cNvPicPr>
          <p:nvPr userDrawn="1"/>
        </p:nvPicPr>
        <p:blipFill>
          <a:blip r:embed="rId3" cstate="print">
            <a:extLst>
              <a:ext uri="{28A0092B-C50C-407E-A947-70E740481C1C}">
                <a14:useLocalDpi xmlns:a14="http://schemas.microsoft.com/office/drawing/2010/main"/>
              </a:ext>
            </a:extLst>
          </a:blip>
          <a:srcRect l="1844" r="1844"/>
          <a:stretch/>
        </p:blipFill>
        <p:spPr>
          <a:xfrm>
            <a:off x="0" y="-118533"/>
            <a:ext cx="12223857" cy="3009289"/>
          </a:xfrm>
          <a:prstGeom prst="rect">
            <a:avLst/>
          </a:prstGeom>
        </p:spPr>
      </p:pic>
      <p:pic>
        <p:nvPicPr>
          <p:cNvPr id="6" name="Picture 5">
            <a:extLst>
              <a:ext uri="{FF2B5EF4-FFF2-40B4-BE49-F238E27FC236}">
                <a16:creationId xmlns:a16="http://schemas.microsoft.com/office/drawing/2014/main" id="{C1CA92F9-CB3C-5B44-A9D0-FF68720C658D}"/>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9085770" y="-70405"/>
            <a:ext cx="3138086" cy="6623419"/>
          </a:xfrm>
          <a:prstGeom prst="rect">
            <a:avLst/>
          </a:prstGeom>
        </p:spPr>
      </p:pic>
      <p:sp>
        <p:nvSpPr>
          <p:cNvPr id="2" name="Title 1"/>
          <p:cNvSpPr>
            <a:spLocks noGrp="1"/>
          </p:cNvSpPr>
          <p:nvPr>
            <p:ph type="ctrTitle" hasCustomPrompt="1"/>
          </p:nvPr>
        </p:nvSpPr>
        <p:spPr>
          <a:xfrm>
            <a:off x="431801" y="370045"/>
            <a:ext cx="11281833" cy="790418"/>
          </a:xfrm>
        </p:spPr>
        <p:txBody>
          <a:bodyPr anchor="t">
            <a:normAutofit/>
          </a:bodyPr>
          <a:lstStyle>
            <a:lvl1pPr algn="l">
              <a:defRPr sz="3000"/>
            </a:lvl1pPr>
          </a:lstStyle>
          <a:p>
            <a:r>
              <a:rPr lang="en-US" dirty="0"/>
              <a:t>Click to edit master title style</a:t>
            </a:r>
          </a:p>
        </p:txBody>
      </p:sp>
      <p:pic>
        <p:nvPicPr>
          <p:cNvPr id="8" name="Picture 7" descr="Shape&#10;&#10;Description automatically generated with medium confidence">
            <a:extLst>
              <a:ext uri="{FF2B5EF4-FFF2-40B4-BE49-F238E27FC236}">
                <a16:creationId xmlns:a16="http://schemas.microsoft.com/office/drawing/2014/main" id="{A6A95368-4952-B948-8C5F-33713EAF9E81}"/>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016711" y="368300"/>
            <a:ext cx="3696923" cy="540000"/>
          </a:xfrm>
          <a:prstGeom prst="rect">
            <a:avLst/>
          </a:prstGeom>
        </p:spPr>
      </p:pic>
    </p:spTree>
    <p:extLst>
      <p:ext uri="{BB962C8B-B14F-4D97-AF65-F5344CB8AC3E}">
        <p14:creationId xmlns:p14="http://schemas.microsoft.com/office/powerpoint/2010/main" val="1510584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 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431801" y="1520824"/>
            <a:ext cx="11281832" cy="4608514"/>
          </a:xfrm>
          <a:prstGeom prst="rect">
            <a:avLst/>
          </a:prstGeo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39414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431802" y="1520825"/>
            <a:ext cx="5376332" cy="4608514"/>
          </a:xfrm>
          <a:prstGeom prst="rect">
            <a:avLst/>
          </a:prstGeom>
        </p:spPr>
        <p:txBody>
          <a:bodyPr/>
          <a:lstStyle>
            <a:lvl1pPr>
              <a:defRPr sz="2000"/>
            </a:lvl1pPr>
            <a:lvl3pPr marL="180000" indent="-180000">
              <a:tabLst/>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0"/>
          </p:nvPr>
        </p:nvSpPr>
        <p:spPr>
          <a:xfrm>
            <a:off x="6288618" y="1520825"/>
            <a:ext cx="5422900" cy="46085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595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431803" y="1520824"/>
            <a:ext cx="3407831" cy="4608514"/>
          </a:xfrm>
          <a:prstGeom prst="rect">
            <a:avLst/>
          </a:prstGeo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4"/>
          </p:nvPr>
        </p:nvSpPr>
        <p:spPr>
          <a:xfrm>
            <a:off x="4320118" y="1520826"/>
            <a:ext cx="3456516" cy="46085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5"/>
          </p:nvPr>
        </p:nvSpPr>
        <p:spPr>
          <a:xfrm>
            <a:off x="8257117" y="1520826"/>
            <a:ext cx="3454400" cy="4608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4117940"/>
      </p:ext>
    </p:extLst>
  </p:cSld>
  <p:clrMapOvr>
    <a:masterClrMapping/>
  </p:clrMapOvr>
  <p:extLst>
    <p:ext uri="{DCECCB84-F9BA-43D5-87BE-67443E8EF086}">
      <p15:sldGuideLst xmlns:p15="http://schemas.microsoft.com/office/powerpoint/2012/main">
        <p15:guide id="1" pos="4899">
          <p15:clr>
            <a:srgbClr val="FBAE40"/>
          </p15:clr>
        </p15:guide>
        <p15:guide id="2" pos="520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a:xfrm>
            <a:off x="431802" y="1520825"/>
            <a:ext cx="5376332" cy="4608514"/>
          </a:xfrm>
          <a:prstGeom prst="rect">
            <a:avLst/>
          </a:prstGeom>
        </p:spPr>
        <p:txBody>
          <a:bodyPr/>
          <a:lstStyle>
            <a:lvl1pPr>
              <a:defRPr sz="2000"/>
            </a:lvl1pPr>
            <a:lvl3pPr marL="180000" indent="-180000">
              <a:tabLst/>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p:cNvSpPr>
            <a:spLocks noGrp="1"/>
          </p:cNvSpPr>
          <p:nvPr>
            <p:ph sz="quarter" idx="10"/>
          </p:nvPr>
        </p:nvSpPr>
        <p:spPr>
          <a:xfrm>
            <a:off x="6288618" y="1520825"/>
            <a:ext cx="5422900" cy="46085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79218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hoto Divi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1762F4-BDA6-A44F-B08C-0DB4C51D1FDE}"/>
              </a:ext>
            </a:extLst>
          </p:cNvPr>
          <p:cNvPicPr>
            <a:picLocks noChangeAspect="1"/>
          </p:cNvPicPr>
          <p:nvPr userDrawn="1"/>
        </p:nvPicPr>
        <p:blipFill>
          <a:blip r:embed="rId2"/>
          <a:srcRect/>
          <a:stretch/>
        </p:blipFill>
        <p:spPr>
          <a:xfrm>
            <a:off x="0" y="3170"/>
            <a:ext cx="6712219" cy="6851660"/>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1468" y="6129088"/>
            <a:ext cx="3675661" cy="540000"/>
          </a:xfrm>
          <a:prstGeom prst="rect">
            <a:avLst/>
          </a:prstGeom>
        </p:spPr>
      </p:pic>
      <p:pic>
        <p:nvPicPr>
          <p:cNvPr id="5" name="Picture 4" descr="Hands forming circle">
            <a:extLst>
              <a:ext uri="{FF2B5EF4-FFF2-40B4-BE49-F238E27FC236}">
                <a16:creationId xmlns:a16="http://schemas.microsoft.com/office/drawing/2014/main" id="{EDC5FFEE-A6D2-A773-EC4F-065981A23C97}"/>
              </a:ext>
            </a:extLst>
          </p:cNvPr>
          <p:cNvPicPr>
            <a:picLocks noChangeAspect="1"/>
          </p:cNvPicPr>
          <p:nvPr userDrawn="1"/>
        </p:nvPicPr>
        <p:blipFill>
          <a:blip r:embed="rId4"/>
          <a:stretch>
            <a:fillRect/>
          </a:stretch>
        </p:blipFill>
        <p:spPr>
          <a:xfrm>
            <a:off x="3987129" y="3171"/>
            <a:ext cx="8290773" cy="6851660"/>
          </a:xfrm>
          <a:prstGeom prst="rect">
            <a:avLst/>
          </a:prstGeom>
        </p:spPr>
      </p:pic>
      <p:sp>
        <p:nvSpPr>
          <p:cNvPr id="6" name="Text Placeholder 1">
            <a:extLst>
              <a:ext uri="{FF2B5EF4-FFF2-40B4-BE49-F238E27FC236}">
                <a16:creationId xmlns:a16="http://schemas.microsoft.com/office/drawing/2014/main" id="{68F47438-1D8F-0DFA-4044-114FE2597BD3}"/>
              </a:ext>
            </a:extLst>
          </p:cNvPr>
          <p:cNvSpPr txBox="1">
            <a:spLocks/>
          </p:cNvSpPr>
          <p:nvPr userDrawn="1"/>
        </p:nvSpPr>
        <p:spPr>
          <a:xfrm>
            <a:off x="311468" y="1129678"/>
            <a:ext cx="4187067" cy="1187450"/>
          </a:xfrm>
          <a:prstGeom prst="rect">
            <a:avLst/>
          </a:prstGeom>
        </p:spPr>
        <p:txBody>
          <a:bodyPr vert="horz" lIns="0" tIns="0" rIns="0" bIns="0" rtlCol="0">
            <a:normAutofit fontScale="25000" lnSpcReduction="20000"/>
          </a:bodyPr>
          <a:lstStyle>
            <a:lvl1pPr marL="0" indent="0" algn="l" defTabSz="914400" rtl="0" eaLnBrk="1" latinLnBrk="0" hangingPunct="1">
              <a:lnSpc>
                <a:spcPct val="100000"/>
              </a:lnSpc>
              <a:spcBef>
                <a:spcPts val="1000"/>
              </a:spcBef>
              <a:buFont typeface="Arial" panose="020B0604020202020204" pitchFamily="34" charset="0"/>
              <a:buNone/>
              <a:defRPr sz="3000" b="1" kern="1200">
                <a:solidFill>
                  <a:schemeClr val="bg1"/>
                </a:solidFill>
                <a:latin typeface="Arial" charset="0"/>
                <a:ea typeface="Arial" charset="0"/>
                <a:cs typeface="Arial" charset="0"/>
              </a:defRPr>
            </a:lvl1pPr>
            <a:lvl2pPr marL="457200" indent="0" algn="l" defTabSz="914400" rtl="0" eaLnBrk="1" latinLnBrk="0" hangingPunct="1">
              <a:lnSpc>
                <a:spcPct val="100000"/>
              </a:lnSpc>
              <a:spcBef>
                <a:spcPts val="500"/>
              </a:spcBef>
              <a:buFont typeface="Arial" panose="020B0604020202020204" pitchFamily="34" charset="0"/>
              <a:buNone/>
              <a:defRPr sz="2000" kern="1200">
                <a:solidFill>
                  <a:schemeClr val="tx1">
                    <a:tint val="75000"/>
                  </a:schemeClr>
                </a:solidFill>
                <a:latin typeface="Arial" charset="0"/>
                <a:ea typeface="Arial" charset="0"/>
                <a:cs typeface="Arial" charset="0"/>
              </a:defRPr>
            </a:lvl2pPr>
            <a:lvl3pPr marL="914400" indent="0" algn="l" defTabSz="914400" rtl="0" eaLnBrk="1" latinLnBrk="0" hangingPunct="1">
              <a:lnSpc>
                <a:spcPct val="100000"/>
              </a:lnSpc>
              <a:spcBef>
                <a:spcPts val="600"/>
              </a:spcBef>
              <a:buFont typeface="Arial" panose="020B0604020202020204" pitchFamily="34" charset="0"/>
              <a:buNone/>
              <a:defRPr sz="1800" kern="1200" baseline="0">
                <a:solidFill>
                  <a:schemeClr val="tx1">
                    <a:tint val="75000"/>
                  </a:schemeClr>
                </a:solidFill>
                <a:latin typeface="Arial" charset="0"/>
                <a:ea typeface="Arial" charset="0"/>
                <a:cs typeface="Arial" charset="0"/>
              </a:defRPr>
            </a:lvl3pPr>
            <a:lvl4pPr marL="1371600" indent="0" algn="l" defTabSz="914400" rtl="0" eaLnBrk="1" latinLnBrk="0" hangingPunct="1">
              <a:lnSpc>
                <a:spcPct val="100000"/>
              </a:lnSpc>
              <a:spcBef>
                <a:spcPts val="500"/>
              </a:spcBef>
              <a:buFont typeface=".AppleSystemUIFont" charset="-120"/>
              <a:buNone/>
              <a:defRPr sz="1600" kern="1200" baseline="0">
                <a:solidFill>
                  <a:schemeClr val="tx1">
                    <a:tint val="75000"/>
                  </a:schemeClr>
                </a:solidFill>
                <a:latin typeface="Arial" charset="0"/>
                <a:ea typeface="Arial" charset="0"/>
                <a:cs typeface="Arial" charset="0"/>
              </a:defRPr>
            </a:lvl4pPr>
            <a:lvl5pPr marL="1828800" indent="0" algn="l" defTabSz="914400" rtl="0" eaLnBrk="1" latinLnBrk="0" hangingPunct="1">
              <a:lnSpc>
                <a:spcPct val="100000"/>
              </a:lnSpc>
              <a:spcBef>
                <a:spcPts val="500"/>
              </a:spcBef>
              <a:buFont typeface="Courier New" charset="0"/>
              <a:buNone/>
              <a:defRPr sz="1600" kern="1200">
                <a:solidFill>
                  <a:schemeClr val="tx1">
                    <a:tint val="75000"/>
                  </a:schemeClr>
                </a:solidFill>
                <a:latin typeface="Arial" charset="0"/>
                <a:ea typeface="Arial" charset="0"/>
                <a:cs typeface="Arial"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1200" b="1" i="0" u="none" strike="noStrike" kern="1200" cap="none" spc="0" normalizeH="0" baseline="0" noProof="0" dirty="0">
                <a:ln>
                  <a:noFill/>
                </a:ln>
                <a:solidFill>
                  <a:srgbClr val="FFFFFF"/>
                </a:solidFill>
                <a:effectLst/>
                <a:uLnTx/>
                <a:uFillTx/>
                <a:latin typeface="Arial" panose="020B0604020202020204"/>
                <a:cs typeface="Arial" charset="0"/>
              </a:rPr>
              <a:t>Emergency Contacts</a:t>
            </a:r>
            <a:br>
              <a:rPr kumimoji="0" lang="en-US" sz="11200" b="1" i="0" u="none" strike="noStrike" kern="1200" cap="none" spc="0" normalizeH="0" baseline="0" noProof="0" dirty="0">
                <a:ln>
                  <a:noFill/>
                </a:ln>
                <a:solidFill>
                  <a:srgbClr val="FFFFFF"/>
                </a:solidFill>
                <a:effectLst/>
                <a:uLnTx/>
                <a:uFillTx/>
                <a:latin typeface="Arial" panose="020B0604020202020204"/>
                <a:cs typeface="Arial" charset="0"/>
              </a:rPr>
            </a:br>
            <a:endParaRPr kumimoji="0" lang="en-US" sz="11200" b="1" i="0" u="none" strike="noStrike" kern="1200" cap="none" spc="0" normalizeH="0" baseline="0" noProof="0" dirty="0">
              <a:ln>
                <a:noFill/>
              </a:ln>
              <a:solidFill>
                <a:srgbClr val="FFFFFF"/>
              </a:solidFill>
              <a:effectLst/>
              <a:uLnTx/>
              <a:uFillTx/>
              <a:latin typeface="Arial" panose="020B0604020202020204"/>
              <a:cs typeface="Arial" charset="0"/>
            </a:endParaRPr>
          </a:p>
          <a:p>
            <a:pPr marL="342900" marR="0" lvl="0" indent="-342900" algn="l" defTabSz="914400" rtl="0" eaLnBrk="1" fontAlgn="auto" latinLnBrk="0" hangingPunct="1">
              <a:lnSpc>
                <a:spcPct val="100000"/>
              </a:lnSpc>
              <a:spcBef>
                <a:spcPts val="1000"/>
              </a:spcBef>
              <a:spcAft>
                <a:spcPts val="0"/>
              </a:spcAft>
              <a:buClrTx/>
              <a:buSzTx/>
              <a:buFont typeface="Symbol" panose="05050102010706020507" pitchFamily="18" charset="2"/>
              <a:buChar char=""/>
              <a:tabLst/>
              <a:defRPr/>
            </a:pPr>
            <a:r>
              <a:rPr kumimoji="0" lang="en-US" sz="8000" b="1" i="0" u="none" strike="noStrike" kern="1200" cap="none" spc="0" normalizeH="0" baseline="0" noProof="0" dirty="0">
                <a:ln>
                  <a:noFill/>
                </a:ln>
                <a:solidFill>
                  <a:srgbClr val="FFFFFF"/>
                </a:solidFill>
                <a:effectLst/>
                <a:uLnTx/>
                <a:uFillTx/>
                <a:latin typeface="Arial" panose="020B0604020202020204"/>
                <a:ea typeface="Times New Roman" panose="02020603050405020304" pitchFamily="18" charset="0"/>
                <a:cs typeface="Arial" charset="0"/>
              </a:rPr>
              <a:t>Victoria Police / Emergency 000</a:t>
            </a:r>
            <a:endParaRPr kumimoji="0" lang="en-AU" sz="8000" b="1" i="0" u="none" strike="noStrike" kern="1200" cap="none" spc="0" normalizeH="0" baseline="0" noProof="0" dirty="0">
              <a:ln>
                <a:noFill/>
              </a:ln>
              <a:solidFill>
                <a:srgbClr val="FFFFFF"/>
              </a:solidFill>
              <a:effectLst/>
              <a:uLnTx/>
              <a:uFillTx/>
              <a:latin typeface="Arial" panose="020B0604020202020204"/>
              <a:ea typeface="Calibri" panose="020F0502020204030204" pitchFamily="34" charset="0"/>
              <a:cs typeface="Arial" charset="0"/>
            </a:endParaRPr>
          </a:p>
          <a:p>
            <a:pPr marL="342900" marR="0" lvl="0" indent="-342900" algn="l" defTabSz="914400" rtl="0" eaLnBrk="1" fontAlgn="auto" latinLnBrk="0" hangingPunct="1">
              <a:lnSpc>
                <a:spcPct val="100000"/>
              </a:lnSpc>
              <a:spcBef>
                <a:spcPts val="1000"/>
              </a:spcBef>
              <a:spcAft>
                <a:spcPts val="0"/>
              </a:spcAft>
              <a:buClrTx/>
              <a:buSzTx/>
              <a:buFont typeface="Symbol" panose="05050102010706020507" pitchFamily="18" charset="2"/>
              <a:buChar char=""/>
              <a:tabLst/>
              <a:defRPr/>
            </a:pPr>
            <a:r>
              <a:rPr kumimoji="0" lang="en-US" sz="8000" b="1" i="0" u="none" strike="noStrike" kern="1200" cap="none" spc="0" normalizeH="0" baseline="0" noProof="0" dirty="0" err="1">
                <a:ln>
                  <a:noFill/>
                </a:ln>
                <a:solidFill>
                  <a:srgbClr val="FFFFFF"/>
                </a:solidFill>
                <a:effectLst/>
                <a:uLnTx/>
                <a:uFillTx/>
                <a:latin typeface="Arial" panose="020B0604020202020204"/>
                <a:ea typeface="Times New Roman" panose="02020603050405020304" pitchFamily="18" charset="0"/>
                <a:cs typeface="Arial" charset="0"/>
              </a:rPr>
              <a:t>Parentline</a:t>
            </a:r>
            <a:r>
              <a:rPr kumimoji="0" lang="en-US" sz="8000" b="1" i="0" u="none" strike="noStrike" kern="1200" cap="none" spc="0" normalizeH="0" baseline="0" noProof="0" dirty="0">
                <a:ln>
                  <a:noFill/>
                </a:ln>
                <a:solidFill>
                  <a:srgbClr val="FFFFFF"/>
                </a:solidFill>
                <a:effectLst/>
                <a:uLnTx/>
                <a:uFillTx/>
                <a:latin typeface="Arial" panose="020B0604020202020204"/>
                <a:ea typeface="Times New Roman" panose="02020603050405020304" pitchFamily="18" charset="0"/>
                <a:cs typeface="Arial" charset="0"/>
              </a:rPr>
              <a:t> 13 22 89</a:t>
            </a:r>
            <a:endParaRPr kumimoji="0" lang="en-AU" sz="8000" b="1" i="0" u="none" strike="noStrike" kern="1200" cap="none" spc="0" normalizeH="0" baseline="0" noProof="0" dirty="0">
              <a:ln>
                <a:noFill/>
              </a:ln>
              <a:solidFill>
                <a:srgbClr val="FFFFFF"/>
              </a:solidFill>
              <a:effectLst/>
              <a:uLnTx/>
              <a:uFillTx/>
              <a:latin typeface="Arial" panose="020B0604020202020204"/>
              <a:ea typeface="Calibri" panose="020F0502020204030204" pitchFamily="34" charset="0"/>
              <a:cs typeface="Arial" charset="0"/>
            </a:endParaRPr>
          </a:p>
          <a:p>
            <a:pPr marL="342900" marR="0" lvl="0" indent="-342900" algn="l" defTabSz="914400" rtl="0" eaLnBrk="1" fontAlgn="auto" latinLnBrk="0" hangingPunct="1">
              <a:lnSpc>
                <a:spcPct val="100000"/>
              </a:lnSpc>
              <a:spcBef>
                <a:spcPts val="1000"/>
              </a:spcBef>
              <a:spcAft>
                <a:spcPts val="0"/>
              </a:spcAft>
              <a:buClrTx/>
              <a:buSzTx/>
              <a:buFont typeface="Symbol" panose="05050102010706020507" pitchFamily="18" charset="2"/>
              <a:buChar char=""/>
              <a:tabLst/>
              <a:defRPr/>
            </a:pPr>
            <a:r>
              <a:rPr kumimoji="0" lang="en-AU" sz="8000" b="1" i="0" u="none" strike="noStrike" kern="1200" cap="none" spc="0" normalizeH="0" baseline="0" noProof="0" dirty="0">
                <a:ln>
                  <a:noFill/>
                </a:ln>
                <a:solidFill>
                  <a:srgbClr val="FFFFFF"/>
                </a:solidFill>
                <a:effectLst/>
                <a:uLnTx/>
                <a:uFillTx/>
                <a:latin typeface="Arial" panose="020B0604020202020204"/>
                <a:ea typeface="Times New Roman" panose="02020603050405020304" pitchFamily="18" charset="0"/>
                <a:cs typeface="Arial" charset="0"/>
              </a:rPr>
              <a:t>Kids Helpline 1800 55 1800</a:t>
            </a:r>
            <a:endParaRPr kumimoji="0" lang="en-AU" sz="8000" b="1" i="0" u="none" strike="noStrike" kern="1200" cap="none" spc="0" normalizeH="0" baseline="0" noProof="0" dirty="0">
              <a:ln>
                <a:noFill/>
              </a:ln>
              <a:solidFill>
                <a:srgbClr val="FFFFFF"/>
              </a:solidFill>
              <a:effectLst/>
              <a:uLnTx/>
              <a:uFillTx/>
              <a:latin typeface="Arial" panose="020B0604020202020204"/>
              <a:ea typeface="Calibri" panose="020F0502020204030204" pitchFamily="34" charset="0"/>
              <a:cs typeface="Arial" charset="0"/>
            </a:endParaRPr>
          </a:p>
          <a:p>
            <a:pPr marL="342900" marR="0" lvl="0" indent="-342900" algn="l" defTabSz="914400" rtl="0" eaLnBrk="1" fontAlgn="auto" latinLnBrk="0" hangingPunct="1">
              <a:lnSpc>
                <a:spcPct val="100000"/>
              </a:lnSpc>
              <a:spcBef>
                <a:spcPts val="1000"/>
              </a:spcBef>
              <a:spcAft>
                <a:spcPts val="0"/>
              </a:spcAft>
              <a:buClrTx/>
              <a:buSzTx/>
              <a:buFont typeface="Symbol" panose="05050102010706020507" pitchFamily="18" charset="2"/>
              <a:buChar char=""/>
              <a:tabLst/>
              <a:defRPr/>
            </a:pPr>
            <a:r>
              <a:rPr kumimoji="0" lang="en-AU" sz="8000" b="1" i="0" u="none" strike="noStrike" kern="1200" cap="none" spc="0" normalizeH="0" baseline="0" noProof="0" dirty="0" err="1">
                <a:ln>
                  <a:noFill/>
                </a:ln>
                <a:solidFill>
                  <a:srgbClr val="FFFFFF"/>
                </a:solidFill>
                <a:effectLst/>
                <a:uLnTx/>
                <a:uFillTx/>
                <a:latin typeface="Arial" panose="020B0604020202020204"/>
                <a:ea typeface="Times New Roman" panose="02020603050405020304" pitchFamily="18" charset="0"/>
                <a:cs typeface="Arial" charset="0"/>
              </a:rPr>
              <a:t>Mensline</a:t>
            </a:r>
            <a:r>
              <a:rPr kumimoji="0" lang="en-AU" sz="8000" b="1" i="0" u="none" strike="noStrike" kern="1200" cap="none" spc="0" normalizeH="0" baseline="0" noProof="0" dirty="0">
                <a:ln>
                  <a:noFill/>
                </a:ln>
                <a:solidFill>
                  <a:srgbClr val="FFFFFF"/>
                </a:solidFill>
                <a:effectLst/>
                <a:uLnTx/>
                <a:uFillTx/>
                <a:latin typeface="Arial" panose="020B0604020202020204"/>
                <a:ea typeface="Times New Roman" panose="02020603050405020304" pitchFamily="18" charset="0"/>
                <a:cs typeface="Arial" charset="0"/>
              </a:rPr>
              <a:t> 1300 78 99 78</a:t>
            </a:r>
          </a:p>
          <a:p>
            <a:pPr marL="342900" marR="0" lvl="0" indent="-342900" algn="l" defTabSz="914400" rtl="0" eaLnBrk="1" fontAlgn="auto" latinLnBrk="0" hangingPunct="1">
              <a:lnSpc>
                <a:spcPct val="100000"/>
              </a:lnSpc>
              <a:spcBef>
                <a:spcPts val="1000"/>
              </a:spcBef>
              <a:spcAft>
                <a:spcPts val="0"/>
              </a:spcAft>
              <a:buClrTx/>
              <a:buSzTx/>
              <a:buFont typeface="Symbol" panose="05050102010706020507" pitchFamily="18" charset="2"/>
              <a:buChar char=""/>
              <a:tabLst/>
              <a:defRPr/>
            </a:pPr>
            <a:r>
              <a:rPr kumimoji="0" lang="en-AU" sz="8000" b="1" i="0" u="none" strike="noStrike" kern="1200" cap="none" spc="0" normalizeH="0" baseline="0" noProof="0" dirty="0" err="1">
                <a:ln>
                  <a:noFill/>
                </a:ln>
                <a:solidFill>
                  <a:srgbClr val="FFFFFF"/>
                </a:solidFill>
                <a:effectLst/>
                <a:uLnTx/>
                <a:uFillTx/>
                <a:latin typeface="Arial" panose="020B0604020202020204"/>
                <a:ea typeface="Calibri" panose="020F0502020204030204" pitchFamily="34" charset="0"/>
                <a:cs typeface="Arial" charset="0"/>
              </a:rPr>
              <a:t>LifeLine</a:t>
            </a:r>
            <a:r>
              <a:rPr kumimoji="0" lang="en-AU" sz="8000" b="1" i="0" u="none" strike="noStrike" kern="1200" cap="none" spc="0" normalizeH="0" baseline="0" noProof="0" dirty="0">
                <a:ln>
                  <a:noFill/>
                </a:ln>
                <a:solidFill>
                  <a:srgbClr val="FFFFFF"/>
                </a:solidFill>
                <a:effectLst/>
                <a:uLnTx/>
                <a:uFillTx/>
                <a:latin typeface="Arial" panose="020B0604020202020204"/>
                <a:ea typeface="Calibri" panose="020F0502020204030204" pitchFamily="34" charset="0"/>
                <a:cs typeface="Arial" charset="0"/>
              </a:rPr>
              <a:t> </a:t>
            </a:r>
            <a:r>
              <a:rPr kumimoji="0" lang="en-US" sz="8000" b="1" i="0" u="none" strike="noStrike" kern="1200" cap="none" spc="0" normalizeH="0" baseline="0" noProof="0" dirty="0">
                <a:ln>
                  <a:noFill/>
                </a:ln>
                <a:solidFill>
                  <a:srgbClr val="FFFFFF"/>
                </a:solidFill>
                <a:effectLst/>
                <a:uLnTx/>
                <a:uFillTx/>
                <a:latin typeface="Arial" panose="020B0604020202020204"/>
                <a:ea typeface="Times New Roman" panose="02020603050405020304" pitchFamily="18" charset="0"/>
                <a:cs typeface="Arial" charset="0"/>
              </a:rPr>
              <a:t>13 11 14</a:t>
            </a:r>
          </a:p>
          <a:p>
            <a:pPr marL="342900" marR="0" lvl="0" indent="-342900" algn="l" defTabSz="914400" rtl="0" eaLnBrk="1" fontAlgn="auto" latinLnBrk="0" hangingPunct="1">
              <a:lnSpc>
                <a:spcPct val="100000"/>
              </a:lnSpc>
              <a:spcBef>
                <a:spcPts val="1000"/>
              </a:spcBef>
              <a:spcAft>
                <a:spcPts val="0"/>
              </a:spcAft>
              <a:buClrTx/>
              <a:buSzTx/>
              <a:buFont typeface="Symbol" panose="05050102010706020507" pitchFamily="18" charset="2"/>
              <a:buChar char=""/>
              <a:tabLst/>
              <a:defRPr/>
            </a:pPr>
            <a:r>
              <a:rPr kumimoji="0" lang="en-US" sz="8000" b="1" i="0" u="none" strike="noStrike" kern="1200" cap="none" spc="0" normalizeH="0" baseline="0" noProof="0" dirty="0">
                <a:ln>
                  <a:noFill/>
                </a:ln>
                <a:solidFill>
                  <a:srgbClr val="FFFFFF"/>
                </a:solidFill>
                <a:effectLst/>
                <a:uLnTx/>
                <a:uFillTx/>
                <a:latin typeface="Arial" panose="020B0604020202020204"/>
                <a:ea typeface="Calibri" panose="020F0502020204030204" pitchFamily="34" charset="0"/>
                <a:cs typeface="Arial" charset="0"/>
              </a:rPr>
              <a:t>Beyond Blue 1300 224 636</a:t>
            </a:r>
          </a:p>
          <a:p>
            <a:pPr marL="342900" marR="0" lvl="0" indent="-342900" algn="l" defTabSz="914400" rtl="0" eaLnBrk="1" fontAlgn="auto" latinLnBrk="0" hangingPunct="1">
              <a:lnSpc>
                <a:spcPct val="100000"/>
              </a:lnSpc>
              <a:spcBef>
                <a:spcPts val="1000"/>
              </a:spcBef>
              <a:spcAft>
                <a:spcPts val="0"/>
              </a:spcAft>
              <a:buClrTx/>
              <a:buSzTx/>
              <a:buFont typeface="Symbol" panose="05050102010706020507" pitchFamily="18" charset="2"/>
              <a:buChar char=""/>
              <a:tabLst/>
              <a:defRPr/>
            </a:pPr>
            <a:r>
              <a:rPr kumimoji="0" lang="en-US" sz="8000" b="1" i="0" u="none" strike="noStrike" kern="1200" cap="none" spc="0" normalizeH="0" baseline="0" noProof="0" dirty="0">
                <a:ln>
                  <a:noFill/>
                </a:ln>
                <a:solidFill>
                  <a:srgbClr val="FFFFFF"/>
                </a:solidFill>
                <a:effectLst/>
                <a:uLnTx/>
                <a:uFillTx/>
                <a:latin typeface="Arial" panose="020B0604020202020204"/>
                <a:ea typeface="Calibri" panose="020F0502020204030204" pitchFamily="34" charset="0"/>
                <a:cs typeface="Arial" charset="0"/>
              </a:rPr>
              <a:t>Head to Help 1800 595 212 </a:t>
            </a:r>
            <a:endParaRPr kumimoji="0" lang="en-AU" sz="8000" b="1" i="0" u="none" strike="noStrike" kern="1200" cap="none" spc="0" normalizeH="0" baseline="0" noProof="0" dirty="0">
              <a:ln>
                <a:noFill/>
              </a:ln>
              <a:solidFill>
                <a:srgbClr val="FFFFFF"/>
              </a:solidFill>
              <a:effectLst/>
              <a:uLnTx/>
              <a:uFillTx/>
              <a:latin typeface="Arial" panose="020B0604020202020204"/>
              <a:ea typeface="Calibri" panose="020F0502020204030204" pitchFamily="34" charset="0"/>
              <a:cs typeface="Arial" charset="0"/>
            </a:endParaRPr>
          </a:p>
          <a:p>
            <a:pPr marL="342900" marR="0" lvl="0" indent="-342900" algn="l" defTabSz="914400" rtl="0" eaLnBrk="1" fontAlgn="auto" latinLnBrk="0" hangingPunct="1">
              <a:lnSpc>
                <a:spcPct val="100000"/>
              </a:lnSpc>
              <a:spcBef>
                <a:spcPts val="1000"/>
              </a:spcBef>
              <a:spcAft>
                <a:spcPts val="0"/>
              </a:spcAft>
              <a:buClrTx/>
              <a:buSzTx/>
              <a:buFont typeface="Symbol" panose="05050102010706020507" pitchFamily="18" charset="2"/>
              <a:buChar char=""/>
              <a:tabLst/>
              <a:defRPr/>
            </a:pPr>
            <a:endParaRPr kumimoji="0" lang="en-AU" sz="8000" b="1" i="0" u="none" strike="noStrike" kern="1200" cap="none" spc="0" normalizeH="0" baseline="0" noProof="0" dirty="0">
              <a:ln>
                <a:noFill/>
              </a:ln>
              <a:solidFill>
                <a:srgbClr val="FFFFFF"/>
              </a:solidFill>
              <a:effectLst/>
              <a:uLnTx/>
              <a:uFillTx/>
              <a:latin typeface="Arial" panose="020B0604020202020204"/>
              <a:ea typeface="Calibri" panose="020F0502020204030204" pitchFamily="34" charset="0"/>
              <a:cs typeface="Arial"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3000" b="1" i="0" u="none" strike="noStrike" kern="1200" cap="none" spc="0" normalizeH="0" baseline="0" noProof="0" dirty="0">
              <a:ln>
                <a:noFill/>
              </a:ln>
              <a:solidFill>
                <a:srgbClr val="FFFFFF"/>
              </a:solidFill>
              <a:effectLst/>
              <a:uLnTx/>
              <a:uFillTx/>
              <a:latin typeface="Arial" charset="0"/>
              <a:cs typeface="Arial"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3000" b="1" i="0" u="none" strike="noStrike" kern="1200" cap="none" spc="0" normalizeH="0" baseline="0" noProof="0" dirty="0">
              <a:ln>
                <a:noFill/>
              </a:ln>
              <a:solidFill>
                <a:srgbClr val="FFFFFF"/>
              </a:solidFill>
              <a:effectLst/>
              <a:uLnTx/>
              <a:uFillTx/>
              <a:latin typeface="Arial" charset="0"/>
              <a:cs typeface="Arial" charset="0"/>
            </a:endParaRPr>
          </a:p>
        </p:txBody>
      </p:sp>
    </p:spTree>
    <p:extLst>
      <p:ext uri="{BB962C8B-B14F-4D97-AF65-F5344CB8AC3E}">
        <p14:creationId xmlns:p14="http://schemas.microsoft.com/office/powerpoint/2010/main" val="235966104"/>
      </p:ext>
    </p:extLst>
  </p:cSld>
  <p:clrMapOvr>
    <a:masterClrMapping/>
  </p:clrMapOvr>
  <p:extLst>
    <p:ext uri="{DCECCB84-F9BA-43D5-87BE-67443E8EF086}">
      <p15:sldGuideLst xmlns:p15="http://schemas.microsoft.com/office/powerpoint/2012/main">
        <p15:guide id="1" orient="horz" pos="168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hasCustomPrompt="1"/>
          </p:nvPr>
        </p:nvSpPr>
        <p:spPr>
          <a:xfrm>
            <a:off x="431800" y="2673350"/>
            <a:ext cx="5376333" cy="1187450"/>
          </a:xfrm>
          <a:prstGeom prst="rect">
            <a:avLst/>
          </a:prstGeom>
        </p:spPr>
        <p:txBody>
          <a:bodyPr>
            <a:normAutofit/>
          </a:bodyPr>
          <a:lstStyle>
            <a:lvl1pPr marL="0" indent="0">
              <a:buNone/>
              <a:defRPr sz="3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7" name="Picture 6">
            <a:extLst>
              <a:ext uri="{FF2B5EF4-FFF2-40B4-BE49-F238E27FC236}">
                <a16:creationId xmlns:a16="http://schemas.microsoft.com/office/drawing/2014/main" id="{2BEB7CFF-A41C-D340-8293-519F5269DC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468" y="6129088"/>
            <a:ext cx="3675661" cy="540000"/>
          </a:xfrm>
          <a:prstGeom prst="rect">
            <a:avLst/>
          </a:prstGeom>
        </p:spPr>
      </p:pic>
      <p:pic>
        <p:nvPicPr>
          <p:cNvPr id="8" name="Picture 7">
            <a:extLst>
              <a:ext uri="{FF2B5EF4-FFF2-40B4-BE49-F238E27FC236}">
                <a16:creationId xmlns:a16="http://schemas.microsoft.com/office/drawing/2014/main" id="{05D802B9-E7B8-F04F-B026-D55A729857B6}"/>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0256217" y="2"/>
            <a:ext cx="1935782" cy="4096796"/>
          </a:xfrm>
          <a:prstGeom prst="rect">
            <a:avLst/>
          </a:prstGeom>
        </p:spPr>
      </p:pic>
    </p:spTree>
    <p:extLst>
      <p:ext uri="{BB962C8B-B14F-4D97-AF65-F5344CB8AC3E}">
        <p14:creationId xmlns:p14="http://schemas.microsoft.com/office/powerpoint/2010/main" val="40471572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C072618-2FE5-EE4C-A863-CB0008A79B0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3">
            <a:extLst>
              <a:ext uri="{FF2B5EF4-FFF2-40B4-BE49-F238E27FC236}">
                <a16:creationId xmlns:a16="http://schemas.microsoft.com/office/drawing/2014/main" id="{05F8B98D-0BF7-3447-8178-7EF7F9BED8AB}"/>
              </a:ext>
            </a:extLst>
          </p:cNvPr>
          <p:cNvSpPr>
            <a:spLocks noGrp="1"/>
          </p:cNvSpPr>
          <p:nvPr>
            <p:ph type="body" sz="quarter" idx="12"/>
          </p:nvPr>
        </p:nvSpPr>
        <p:spPr>
          <a:xfrm>
            <a:off x="431800" y="5141913"/>
            <a:ext cx="6853238" cy="1527175"/>
          </a:xfrm>
        </p:spPr>
        <p:txBody>
          <a:bodyPr anchor="b" anchorCtr="0">
            <a:normAutofit/>
          </a:bodyPr>
          <a:lstStyle>
            <a:lvl1pPr>
              <a:defRPr sz="800">
                <a:solidFill>
                  <a:schemeClr val="bg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pPr lvl="0"/>
            <a:r>
              <a:rPr lang="en-US" dirty="0"/>
              <a:t>Click to edit Master text styles</a:t>
            </a:r>
          </a:p>
        </p:txBody>
      </p:sp>
      <p:pic>
        <p:nvPicPr>
          <p:cNvPr id="8" name="Picture 7">
            <a:extLst>
              <a:ext uri="{FF2B5EF4-FFF2-40B4-BE49-F238E27FC236}">
                <a16:creationId xmlns:a16="http://schemas.microsoft.com/office/drawing/2014/main" id="{31C6A29B-A9F1-3A42-8E88-869136E215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52271" y="6129088"/>
            <a:ext cx="3675661" cy="540000"/>
          </a:xfrm>
          <a:prstGeom prst="rect">
            <a:avLst/>
          </a:prstGeom>
        </p:spPr>
      </p:pic>
      <p:pic>
        <p:nvPicPr>
          <p:cNvPr id="10" name="Picture 9">
            <a:extLst>
              <a:ext uri="{FF2B5EF4-FFF2-40B4-BE49-F238E27FC236}">
                <a16:creationId xmlns:a16="http://schemas.microsoft.com/office/drawing/2014/main" id="{192A4649-7037-854E-92A7-5B8F43999437}"/>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0256217" y="1"/>
            <a:ext cx="1935783" cy="4096798"/>
          </a:xfrm>
          <a:prstGeom prst="rect">
            <a:avLst/>
          </a:prstGeom>
        </p:spPr>
      </p:pic>
    </p:spTree>
    <p:extLst>
      <p:ext uri="{BB962C8B-B14F-4D97-AF65-F5344CB8AC3E}">
        <p14:creationId xmlns:p14="http://schemas.microsoft.com/office/powerpoint/2010/main" val="3606535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a:xfrm>
            <a:off x="431803" y="1520824"/>
            <a:ext cx="3407831" cy="4608514"/>
          </a:xfrm>
          <a:prstGeom prst="rect">
            <a:avLst/>
          </a:prstGeom>
        </p:spPr>
        <p:txBody>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4"/>
          </p:nvPr>
        </p:nvSpPr>
        <p:spPr>
          <a:xfrm>
            <a:off x="4320118" y="1520826"/>
            <a:ext cx="3456516" cy="4608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5"/>
          </p:nvPr>
        </p:nvSpPr>
        <p:spPr>
          <a:xfrm>
            <a:off x="8257117" y="1520826"/>
            <a:ext cx="3454400" cy="4608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9310148"/>
      </p:ext>
    </p:extLst>
  </p:cSld>
  <p:clrMapOvr>
    <a:masterClrMapping/>
  </p:clrMapOvr>
  <p:extLst>
    <p:ext uri="{DCECCB84-F9BA-43D5-87BE-67443E8EF086}">
      <p15:sldGuideLst xmlns:p15="http://schemas.microsoft.com/office/powerpoint/2012/main">
        <p15:guide id="1" pos="4899">
          <p15:clr>
            <a:srgbClr val="FBAE40"/>
          </p15:clr>
        </p15:guide>
        <p15:guide id="2" pos="520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Divide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904998" y="0"/>
            <a:ext cx="10287002" cy="6858001"/>
          </a:xfrm>
          <a:prstGeom prst="rect">
            <a:avLst/>
          </a:prstGeom>
        </p:spPr>
      </p:pic>
      <p:pic>
        <p:nvPicPr>
          <p:cNvPr id="4" name="Picture 3">
            <a:extLst>
              <a:ext uri="{FF2B5EF4-FFF2-40B4-BE49-F238E27FC236}">
                <a16:creationId xmlns:a16="http://schemas.microsoft.com/office/drawing/2014/main" id="{F01762F4-BDA6-A44F-B08C-0DB4C51D1FDE}"/>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0"/>
            <a:ext cx="6712219" cy="6858000"/>
          </a:xfrm>
          <a:prstGeom prst="rect">
            <a:avLst/>
          </a:prstGeom>
        </p:spPr>
      </p:pic>
      <p:sp>
        <p:nvSpPr>
          <p:cNvPr id="16" name="Text Placeholder 2"/>
          <p:cNvSpPr>
            <a:spLocks noGrp="1"/>
          </p:cNvSpPr>
          <p:nvPr>
            <p:ph type="body" idx="1" hasCustomPrompt="1"/>
          </p:nvPr>
        </p:nvSpPr>
        <p:spPr>
          <a:xfrm>
            <a:off x="431801" y="2673350"/>
            <a:ext cx="3887788" cy="1187450"/>
          </a:xfrm>
          <a:prstGeom prst="rect">
            <a:avLst/>
          </a:prstGeom>
        </p:spPr>
        <p:txBody>
          <a:bodyPr>
            <a:normAutofit/>
          </a:bodyPr>
          <a:lstStyle>
            <a:lvl1pPr marL="0" indent="0">
              <a:buNone/>
              <a:defRPr sz="3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11468" y="6129088"/>
            <a:ext cx="3675661" cy="540000"/>
          </a:xfrm>
          <a:prstGeom prst="rect">
            <a:avLst/>
          </a:prstGeom>
        </p:spPr>
      </p:pic>
    </p:spTree>
    <p:extLst>
      <p:ext uri="{BB962C8B-B14F-4D97-AF65-F5344CB8AC3E}">
        <p14:creationId xmlns:p14="http://schemas.microsoft.com/office/powerpoint/2010/main" val="41556103"/>
      </p:ext>
    </p:extLst>
  </p:cSld>
  <p:clrMapOvr>
    <a:masterClrMapping/>
  </p:clrMapOvr>
  <p:extLst>
    <p:ext uri="{DCECCB84-F9BA-43D5-87BE-67443E8EF086}">
      <p15:sldGuideLst xmlns:p15="http://schemas.microsoft.com/office/powerpoint/2012/main">
        <p15:guide id="1" orient="horz" pos="168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hasCustomPrompt="1"/>
          </p:nvPr>
        </p:nvSpPr>
        <p:spPr>
          <a:xfrm>
            <a:off x="431800" y="2673350"/>
            <a:ext cx="5376333" cy="1187450"/>
          </a:xfrm>
          <a:prstGeom prst="rect">
            <a:avLst/>
          </a:prstGeom>
        </p:spPr>
        <p:txBody>
          <a:bodyPr>
            <a:normAutofit/>
          </a:bodyPr>
          <a:lstStyle>
            <a:lvl1pPr marL="0" indent="0">
              <a:buNone/>
              <a:defRPr sz="3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2BEB7CFF-A41C-D340-8293-519F5269DC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468" y="6129088"/>
            <a:ext cx="3675661" cy="540000"/>
          </a:xfrm>
          <a:prstGeom prst="rect">
            <a:avLst/>
          </a:prstGeom>
        </p:spPr>
      </p:pic>
      <p:pic>
        <p:nvPicPr>
          <p:cNvPr id="8" name="Picture 7">
            <a:extLst>
              <a:ext uri="{FF2B5EF4-FFF2-40B4-BE49-F238E27FC236}">
                <a16:creationId xmlns:a16="http://schemas.microsoft.com/office/drawing/2014/main" id="{05D802B9-E7B8-F04F-B026-D55A729857B6}"/>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0256217" y="2"/>
            <a:ext cx="1935782" cy="4096796"/>
          </a:xfrm>
          <a:prstGeom prst="rect">
            <a:avLst/>
          </a:prstGeom>
        </p:spPr>
      </p:pic>
    </p:spTree>
    <p:extLst>
      <p:ext uri="{BB962C8B-B14F-4D97-AF65-F5344CB8AC3E}">
        <p14:creationId xmlns:p14="http://schemas.microsoft.com/office/powerpoint/2010/main" val="1812856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C072618-2FE5-EE4C-A863-CB0008A79B0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3">
            <a:extLst>
              <a:ext uri="{FF2B5EF4-FFF2-40B4-BE49-F238E27FC236}">
                <a16:creationId xmlns:a16="http://schemas.microsoft.com/office/drawing/2014/main" id="{05F8B98D-0BF7-3447-8178-7EF7F9BED8AB}"/>
              </a:ext>
            </a:extLst>
          </p:cNvPr>
          <p:cNvSpPr>
            <a:spLocks noGrp="1"/>
          </p:cNvSpPr>
          <p:nvPr>
            <p:ph type="body" sz="quarter" idx="12"/>
          </p:nvPr>
        </p:nvSpPr>
        <p:spPr>
          <a:xfrm>
            <a:off x="431800" y="5141913"/>
            <a:ext cx="6853238" cy="1527175"/>
          </a:xfrm>
        </p:spPr>
        <p:txBody>
          <a:bodyPr anchor="b" anchorCtr="0">
            <a:normAutofit/>
          </a:bodyPr>
          <a:lstStyle>
            <a:lvl1pPr>
              <a:defRPr sz="800">
                <a:solidFill>
                  <a:schemeClr val="bg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pPr lvl="0"/>
            <a:r>
              <a:rPr lang="en-US"/>
              <a:t>Click to edit Master text styles</a:t>
            </a:r>
          </a:p>
        </p:txBody>
      </p:sp>
      <p:pic>
        <p:nvPicPr>
          <p:cNvPr id="8" name="Picture 7">
            <a:extLst>
              <a:ext uri="{FF2B5EF4-FFF2-40B4-BE49-F238E27FC236}">
                <a16:creationId xmlns:a16="http://schemas.microsoft.com/office/drawing/2014/main" id="{31C6A29B-A9F1-3A42-8E88-869136E215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52271" y="6129088"/>
            <a:ext cx="3675661" cy="540000"/>
          </a:xfrm>
          <a:prstGeom prst="rect">
            <a:avLst/>
          </a:prstGeom>
        </p:spPr>
      </p:pic>
      <p:pic>
        <p:nvPicPr>
          <p:cNvPr id="10" name="Picture 9">
            <a:extLst>
              <a:ext uri="{FF2B5EF4-FFF2-40B4-BE49-F238E27FC236}">
                <a16:creationId xmlns:a16="http://schemas.microsoft.com/office/drawing/2014/main" id="{192A4649-7037-854E-92A7-5B8F43999437}"/>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0256217" y="1"/>
            <a:ext cx="1935783" cy="4096798"/>
          </a:xfrm>
          <a:prstGeom prst="rect">
            <a:avLst/>
          </a:prstGeom>
        </p:spPr>
      </p:pic>
    </p:spTree>
    <p:extLst>
      <p:ext uri="{BB962C8B-B14F-4D97-AF65-F5344CB8AC3E}">
        <p14:creationId xmlns:p14="http://schemas.microsoft.com/office/powerpoint/2010/main" val="1821805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F3461-CB27-473C-F40A-28FAEFEE49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E13D6D9C-DD01-EF03-6278-30F90A4F25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6A2748BC-90D8-E4E6-782E-AA85A4AFC56D}"/>
              </a:ext>
            </a:extLst>
          </p:cNvPr>
          <p:cNvSpPr>
            <a:spLocks noGrp="1"/>
          </p:cNvSpPr>
          <p:nvPr>
            <p:ph type="dt" sz="half" idx="10"/>
          </p:nvPr>
        </p:nvSpPr>
        <p:spPr/>
        <p:txBody>
          <a:bodyPr/>
          <a:lstStyle/>
          <a:p>
            <a:fld id="{81648D09-A934-43B4-BC68-D728955A66E0}" type="datetimeFigureOut">
              <a:rPr lang="en-AU" smtClean="0"/>
              <a:t>16/12/2022</a:t>
            </a:fld>
            <a:endParaRPr lang="en-AU"/>
          </a:p>
        </p:txBody>
      </p:sp>
      <p:sp>
        <p:nvSpPr>
          <p:cNvPr id="5" name="Footer Placeholder 4">
            <a:extLst>
              <a:ext uri="{FF2B5EF4-FFF2-40B4-BE49-F238E27FC236}">
                <a16:creationId xmlns:a16="http://schemas.microsoft.com/office/drawing/2014/main" id="{5CC03E48-4AD4-7119-A0A4-9819A54EA81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BFB535F-091B-79E5-1443-C47AD724C12E}"/>
              </a:ext>
            </a:extLst>
          </p:cNvPr>
          <p:cNvSpPr>
            <a:spLocks noGrp="1"/>
          </p:cNvSpPr>
          <p:nvPr>
            <p:ph type="sldNum" sz="quarter" idx="12"/>
          </p:nvPr>
        </p:nvSpPr>
        <p:spPr/>
        <p:txBody>
          <a:bodyPr/>
          <a:lstStyle/>
          <a:p>
            <a:fld id="{06C260F5-EBBF-4B4E-8CD3-2FCF53843E5D}" type="slidenum">
              <a:rPr lang="en-AU" smtClean="0"/>
              <a:t>‹#›</a:t>
            </a:fld>
            <a:endParaRPr lang="en-AU"/>
          </a:p>
        </p:txBody>
      </p:sp>
    </p:spTree>
    <p:extLst>
      <p:ext uri="{BB962C8B-B14F-4D97-AF65-F5344CB8AC3E}">
        <p14:creationId xmlns:p14="http://schemas.microsoft.com/office/powerpoint/2010/main" val="3423388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21F40-EB9D-AAB2-01A5-C2AB5E7A5AAE}"/>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541EB5A-1AE3-4612-CC65-953C06CDDE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841F19A-1B24-7419-0E5D-1768C3B3EB40}"/>
              </a:ext>
            </a:extLst>
          </p:cNvPr>
          <p:cNvSpPr>
            <a:spLocks noGrp="1"/>
          </p:cNvSpPr>
          <p:nvPr>
            <p:ph type="dt" sz="half" idx="10"/>
          </p:nvPr>
        </p:nvSpPr>
        <p:spPr/>
        <p:txBody>
          <a:bodyPr/>
          <a:lstStyle/>
          <a:p>
            <a:fld id="{81648D09-A934-43B4-BC68-D728955A66E0}" type="datetimeFigureOut">
              <a:rPr lang="en-AU" smtClean="0"/>
              <a:t>16/12/2022</a:t>
            </a:fld>
            <a:endParaRPr lang="en-AU"/>
          </a:p>
        </p:txBody>
      </p:sp>
      <p:sp>
        <p:nvSpPr>
          <p:cNvPr id="5" name="Footer Placeholder 4">
            <a:extLst>
              <a:ext uri="{FF2B5EF4-FFF2-40B4-BE49-F238E27FC236}">
                <a16:creationId xmlns:a16="http://schemas.microsoft.com/office/drawing/2014/main" id="{2870BD74-506B-0F0B-1627-164E50BE6F8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D371F73-F707-480E-EE90-ECFD474E8313}"/>
              </a:ext>
            </a:extLst>
          </p:cNvPr>
          <p:cNvSpPr>
            <a:spLocks noGrp="1"/>
          </p:cNvSpPr>
          <p:nvPr>
            <p:ph type="sldNum" sz="quarter" idx="12"/>
          </p:nvPr>
        </p:nvSpPr>
        <p:spPr/>
        <p:txBody>
          <a:bodyPr/>
          <a:lstStyle/>
          <a:p>
            <a:fld id="{06C260F5-EBBF-4B4E-8CD3-2FCF53843E5D}" type="slidenum">
              <a:rPr lang="en-AU" smtClean="0"/>
              <a:t>‹#›</a:t>
            </a:fld>
            <a:endParaRPr lang="en-AU"/>
          </a:p>
        </p:txBody>
      </p:sp>
    </p:spTree>
    <p:extLst>
      <p:ext uri="{BB962C8B-B14F-4D97-AF65-F5344CB8AC3E}">
        <p14:creationId xmlns:p14="http://schemas.microsoft.com/office/powerpoint/2010/main" val="435053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19" Type="http://schemas.openxmlformats.org/officeDocument/2006/relationships/theme" Target="../theme/theme2.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801" y="372131"/>
            <a:ext cx="11280200" cy="788333"/>
          </a:xfrm>
          <a:prstGeom prst="rect">
            <a:avLst/>
          </a:prstGeom>
        </p:spPr>
        <p:txBody>
          <a:bodyPr vert="horz" lIns="0" tIns="0" rIns="0" bIns="0" rtlCol="0" anchor="t">
            <a:normAutofit/>
          </a:bodyPr>
          <a:lstStyle/>
          <a:p>
            <a:r>
              <a:rPr lang="en-US"/>
              <a:t>Click to edit master title</a:t>
            </a:r>
          </a:p>
        </p:txBody>
      </p:sp>
      <p:sp>
        <p:nvSpPr>
          <p:cNvPr id="15" name="Text Placeholder 14"/>
          <p:cNvSpPr>
            <a:spLocks noGrp="1"/>
          </p:cNvSpPr>
          <p:nvPr>
            <p:ph type="body" idx="1"/>
          </p:nvPr>
        </p:nvSpPr>
        <p:spPr>
          <a:xfrm>
            <a:off x="431800" y="1520824"/>
            <a:ext cx="11280201" cy="4608513"/>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txBox="1">
            <a:spLocks/>
          </p:cNvSpPr>
          <p:nvPr userDrawn="1"/>
        </p:nvSpPr>
        <p:spPr>
          <a:xfrm>
            <a:off x="11129640" y="6315263"/>
            <a:ext cx="58236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DA24533-5F6B-C74A-A407-C6E152561DB3}" type="slidenum">
              <a:rPr lang="en-US" sz="1200" smtClean="0">
                <a:latin typeface="Arial" charset="0"/>
                <a:ea typeface="Arial" charset="0"/>
                <a:cs typeface="Arial" charset="0"/>
              </a:rPr>
              <a:pPr/>
              <a:t>‹#›</a:t>
            </a:fld>
            <a:endParaRPr lang="en-US" sz="1200">
              <a:latin typeface="Arial" charset="0"/>
              <a:ea typeface="Arial" charset="0"/>
              <a:cs typeface="Arial" charset="0"/>
            </a:endParaRPr>
          </a:p>
        </p:txBody>
      </p:sp>
    </p:spTree>
    <p:extLst>
      <p:ext uri="{BB962C8B-B14F-4D97-AF65-F5344CB8AC3E}">
        <p14:creationId xmlns:p14="http://schemas.microsoft.com/office/powerpoint/2010/main" val="19373205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4" r:id="rId3"/>
    <p:sldLayoutId id="2147483675" r:id="rId4"/>
    <p:sldLayoutId id="2147483673" r:id="rId5"/>
    <p:sldLayoutId id="2147483663" r:id="rId6"/>
    <p:sldLayoutId id="2147483685" r:id="rId7"/>
  </p:sldLayoutIdLst>
  <p:txStyles>
    <p:titleStyle>
      <a:lvl1pPr algn="l" defTabSz="914400" rtl="0" eaLnBrk="1" latinLnBrk="0" hangingPunct="1">
        <a:lnSpc>
          <a:spcPct val="90000"/>
        </a:lnSpc>
        <a:spcBef>
          <a:spcPct val="0"/>
        </a:spcBef>
        <a:buNone/>
        <a:defRPr sz="3000" b="1" i="0" kern="1200" baseline="0">
          <a:solidFill>
            <a:schemeClr val="accent1"/>
          </a:solidFill>
          <a:latin typeface="Arial" charset="0"/>
          <a:ea typeface="Arial" charset="0"/>
          <a:cs typeface="Arial"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accent1"/>
          </a:solidFill>
          <a:latin typeface="Arial" charset="0"/>
          <a:ea typeface="Arial" charset="0"/>
          <a:cs typeface="Arial" charset="0"/>
        </a:defRPr>
      </a:lvl1pPr>
      <a:lvl2pPr marL="0" indent="0" algn="l" defTabSz="914400" rtl="0" eaLnBrk="1" latinLnBrk="0" hangingPunct="1">
        <a:lnSpc>
          <a:spcPct val="100000"/>
        </a:lnSpc>
        <a:spcBef>
          <a:spcPts val="500"/>
        </a:spcBef>
        <a:buFont typeface="Arial" panose="020B0604020202020204" pitchFamily="34" charset="0"/>
        <a:buNone/>
        <a:defRPr sz="1800" kern="1200">
          <a:solidFill>
            <a:schemeClr val="bg2">
              <a:lumMod val="10000"/>
            </a:schemeClr>
          </a:solidFill>
          <a:latin typeface="Arial" charset="0"/>
          <a:ea typeface="Arial" charset="0"/>
          <a:cs typeface="Arial" charset="0"/>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baseline="0">
          <a:solidFill>
            <a:schemeClr val="bg2">
              <a:lumMod val="10000"/>
            </a:schemeClr>
          </a:solidFill>
          <a:latin typeface="Arial" charset="0"/>
          <a:ea typeface="Arial" charset="0"/>
          <a:cs typeface="Arial" charset="0"/>
        </a:defRPr>
      </a:lvl3pPr>
      <a:lvl4pPr marL="360000" indent="-180000" algn="l" defTabSz="914400" rtl="0" eaLnBrk="1" latinLnBrk="0" hangingPunct="1">
        <a:lnSpc>
          <a:spcPct val="100000"/>
        </a:lnSpc>
        <a:spcBef>
          <a:spcPts val="500"/>
        </a:spcBef>
        <a:buFont typeface=".AppleSystemUIFont" charset="-120"/>
        <a:buChar char="-"/>
        <a:defRPr sz="1800" kern="1200" baseline="0">
          <a:solidFill>
            <a:schemeClr val="bg2">
              <a:lumMod val="10000"/>
            </a:schemeClr>
          </a:solidFill>
          <a:latin typeface="Arial" charset="0"/>
          <a:ea typeface="Arial" charset="0"/>
          <a:cs typeface="Arial" charset="0"/>
        </a:defRPr>
      </a:lvl4pPr>
      <a:lvl5pPr marL="540000" indent="-180000" algn="l" defTabSz="914400" rtl="0" eaLnBrk="1" latinLnBrk="0" hangingPunct="1">
        <a:lnSpc>
          <a:spcPct val="100000"/>
        </a:lnSpc>
        <a:spcBef>
          <a:spcPts val="500"/>
        </a:spcBef>
        <a:buFont typeface="Courier New" charset="0"/>
        <a:buChar char="o"/>
        <a:defRPr sz="1800" kern="1200">
          <a:solidFill>
            <a:schemeClr val="bg2">
              <a:lumMod val="10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2">
          <p15:clr>
            <a:srgbClr val="F26B43"/>
          </p15:clr>
        </p15:guide>
        <p15:guide id="2" pos="2116">
          <p15:clr>
            <a:srgbClr val="F26B43"/>
          </p15:clr>
        </p15:guide>
        <p15:guide id="3" pos="1813">
          <p15:clr>
            <a:srgbClr val="F26B43"/>
          </p15:clr>
        </p15:guide>
        <p15:guide id="4" pos="3961">
          <p15:clr>
            <a:srgbClr val="F26B43"/>
          </p15:clr>
        </p15:guide>
        <p15:guide id="5" pos="3659">
          <p15:clr>
            <a:srgbClr val="F26B43"/>
          </p15:clr>
        </p15:guide>
        <p15:guide id="6" pos="7379">
          <p15:clr>
            <a:srgbClr val="F26B43"/>
          </p15:clr>
        </p15:guide>
        <p15:guide id="7" orient="horz" pos="232">
          <p15:clr>
            <a:srgbClr val="F26B43"/>
          </p15:clr>
        </p15:guide>
        <p15:guide id="8" pos="5836">
          <p15:clr>
            <a:srgbClr val="F26B43"/>
          </p15:clr>
        </p15:guide>
        <p15:guide id="9" pos="5503">
          <p15:clr>
            <a:srgbClr val="F26B43"/>
          </p15:clr>
        </p15:guide>
        <p15:guide id="10" pos="2419">
          <p15:clr>
            <a:srgbClr val="F26B43"/>
          </p15:clr>
        </p15:guide>
        <p15:guide id="11" pos="2721">
          <p15:clr>
            <a:srgbClr val="F26B43"/>
          </p15:clr>
        </p15:guide>
        <p15:guide id="12" orient="horz" pos="731">
          <p15:clr>
            <a:srgbClr val="F26B43"/>
          </p15:clr>
        </p15:guide>
        <p15:guide id="13" orient="horz" pos="958">
          <p15:clr>
            <a:srgbClr val="F26B43"/>
          </p15:clr>
        </p15:guide>
        <p15:guide id="14" orient="horz" pos="4201">
          <p15:clr>
            <a:srgbClr val="F26B43"/>
          </p15:clr>
        </p15:guide>
        <p15:guide id="15" orient="horz" pos="3974">
          <p15:clr>
            <a:srgbClr val="F26B43"/>
          </p15:clr>
        </p15:guide>
        <p15:guide id="16" orient="horz" pos="3861">
          <p15:clr>
            <a:srgbClr val="F26B43"/>
          </p15:clr>
        </p15:guide>
        <p15:guide id="17" orient="horz" pos="2432">
          <p15:clr>
            <a:srgbClr val="F26B43"/>
          </p15:clr>
        </p15:guide>
        <p15:guide id="18" orient="horz" pos="168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C1ACC9-6103-201F-A07F-6CA62DB2E2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2491CE5-691A-E445-66E9-A955E103BF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B380667-FF2C-E641-6C44-07A363AF51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648D09-A934-43B4-BC68-D728955A66E0}" type="datetimeFigureOut">
              <a:rPr lang="en-AU" smtClean="0"/>
              <a:t>16/12/2022</a:t>
            </a:fld>
            <a:endParaRPr lang="en-AU"/>
          </a:p>
        </p:txBody>
      </p:sp>
      <p:sp>
        <p:nvSpPr>
          <p:cNvPr id="5" name="Footer Placeholder 4">
            <a:extLst>
              <a:ext uri="{FF2B5EF4-FFF2-40B4-BE49-F238E27FC236}">
                <a16:creationId xmlns:a16="http://schemas.microsoft.com/office/drawing/2014/main" id="{EE8989D9-6336-74E0-3576-97EBE9ED27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351AC1A1-47D9-A01E-F1C4-6F21349A01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C260F5-EBBF-4B4E-8CD3-2FCF53843E5D}" type="slidenum">
              <a:rPr lang="en-AU" smtClean="0"/>
              <a:t>‹#›</a:t>
            </a:fld>
            <a:endParaRPr lang="en-AU"/>
          </a:p>
        </p:txBody>
      </p:sp>
    </p:spTree>
    <p:extLst>
      <p:ext uri="{BB962C8B-B14F-4D97-AF65-F5344CB8AC3E}">
        <p14:creationId xmlns:p14="http://schemas.microsoft.com/office/powerpoint/2010/main" val="298588982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801" y="372131"/>
            <a:ext cx="11280200" cy="788333"/>
          </a:xfrm>
          <a:prstGeom prst="rect">
            <a:avLst/>
          </a:prstGeom>
        </p:spPr>
        <p:txBody>
          <a:bodyPr vert="horz" lIns="0" tIns="0" rIns="0" bIns="0" rtlCol="0" anchor="t">
            <a:normAutofit/>
          </a:bodyPr>
          <a:lstStyle/>
          <a:p>
            <a:r>
              <a:rPr lang="en-US" dirty="0"/>
              <a:t>Click to edit master title</a:t>
            </a:r>
          </a:p>
        </p:txBody>
      </p:sp>
      <p:sp>
        <p:nvSpPr>
          <p:cNvPr id="15" name="Text Placeholder 14"/>
          <p:cNvSpPr>
            <a:spLocks noGrp="1"/>
          </p:cNvSpPr>
          <p:nvPr>
            <p:ph type="body" idx="1"/>
          </p:nvPr>
        </p:nvSpPr>
        <p:spPr>
          <a:xfrm>
            <a:off x="431800" y="1520824"/>
            <a:ext cx="11280201" cy="460851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txBox="1">
            <a:spLocks/>
          </p:cNvSpPr>
          <p:nvPr userDrawn="1"/>
        </p:nvSpPr>
        <p:spPr>
          <a:xfrm>
            <a:off x="11129640" y="6315263"/>
            <a:ext cx="58236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DA24533-5F6B-C74A-A407-C6E152561DB3}" type="slidenum">
              <a:rPr lang="en-US" sz="1200" smtClean="0">
                <a:latin typeface="Arial" charset="0"/>
                <a:ea typeface="Arial" charset="0"/>
                <a:cs typeface="Arial" charset="0"/>
              </a:rPr>
              <a:pPr/>
              <a:t>‹#›</a:t>
            </a:fld>
            <a:endParaRPr lang="en-US" sz="1200" dirty="0">
              <a:latin typeface="Arial" charset="0"/>
              <a:ea typeface="Arial" charset="0"/>
              <a:cs typeface="Arial" charset="0"/>
            </a:endParaRPr>
          </a:p>
        </p:txBody>
      </p:sp>
    </p:spTree>
    <p:extLst>
      <p:ext uri="{BB962C8B-B14F-4D97-AF65-F5344CB8AC3E}">
        <p14:creationId xmlns:p14="http://schemas.microsoft.com/office/powerpoint/2010/main" val="109220816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Lst>
  <p:txStyles>
    <p:titleStyle>
      <a:lvl1pPr algn="l" defTabSz="914400" rtl="0" eaLnBrk="1" latinLnBrk="0" hangingPunct="1">
        <a:lnSpc>
          <a:spcPct val="90000"/>
        </a:lnSpc>
        <a:spcBef>
          <a:spcPct val="0"/>
        </a:spcBef>
        <a:buNone/>
        <a:defRPr sz="3000" b="1" i="0" kern="1200" baseline="0">
          <a:solidFill>
            <a:schemeClr val="accent1"/>
          </a:solidFill>
          <a:latin typeface="Arial" charset="0"/>
          <a:ea typeface="Arial" charset="0"/>
          <a:cs typeface="Arial"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accent1"/>
          </a:solidFill>
          <a:latin typeface="Arial" charset="0"/>
          <a:ea typeface="Arial" charset="0"/>
          <a:cs typeface="Arial" charset="0"/>
        </a:defRPr>
      </a:lvl1pPr>
      <a:lvl2pPr marL="0" indent="0" algn="l" defTabSz="914400" rtl="0" eaLnBrk="1" latinLnBrk="0" hangingPunct="1">
        <a:lnSpc>
          <a:spcPct val="100000"/>
        </a:lnSpc>
        <a:spcBef>
          <a:spcPts val="500"/>
        </a:spcBef>
        <a:buFont typeface="Arial" panose="020B0604020202020204" pitchFamily="34" charset="0"/>
        <a:buNone/>
        <a:defRPr sz="1800" kern="1200">
          <a:solidFill>
            <a:schemeClr val="bg2">
              <a:lumMod val="10000"/>
            </a:schemeClr>
          </a:solidFill>
          <a:latin typeface="Arial" charset="0"/>
          <a:ea typeface="Arial" charset="0"/>
          <a:cs typeface="Arial" charset="0"/>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baseline="0">
          <a:solidFill>
            <a:schemeClr val="bg2">
              <a:lumMod val="10000"/>
            </a:schemeClr>
          </a:solidFill>
          <a:latin typeface="Arial" charset="0"/>
          <a:ea typeface="Arial" charset="0"/>
          <a:cs typeface="Arial" charset="0"/>
        </a:defRPr>
      </a:lvl3pPr>
      <a:lvl4pPr marL="360000" indent="-180000" algn="l" defTabSz="914400" rtl="0" eaLnBrk="1" latinLnBrk="0" hangingPunct="1">
        <a:lnSpc>
          <a:spcPct val="100000"/>
        </a:lnSpc>
        <a:spcBef>
          <a:spcPts val="500"/>
        </a:spcBef>
        <a:buFont typeface=".AppleSystemUIFont" charset="-120"/>
        <a:buChar char="-"/>
        <a:defRPr sz="1800" kern="1200" baseline="0">
          <a:solidFill>
            <a:schemeClr val="bg2">
              <a:lumMod val="10000"/>
            </a:schemeClr>
          </a:solidFill>
          <a:latin typeface="Arial" charset="0"/>
          <a:ea typeface="Arial" charset="0"/>
          <a:cs typeface="Arial" charset="0"/>
        </a:defRPr>
      </a:lvl4pPr>
      <a:lvl5pPr marL="540000" indent="-180000" algn="l" defTabSz="914400" rtl="0" eaLnBrk="1" latinLnBrk="0" hangingPunct="1">
        <a:lnSpc>
          <a:spcPct val="100000"/>
        </a:lnSpc>
        <a:spcBef>
          <a:spcPts val="500"/>
        </a:spcBef>
        <a:buFont typeface="Courier New" charset="0"/>
        <a:buChar char="o"/>
        <a:defRPr sz="1800" kern="1200">
          <a:solidFill>
            <a:schemeClr val="bg2">
              <a:lumMod val="10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2">
          <p15:clr>
            <a:srgbClr val="F26B43"/>
          </p15:clr>
        </p15:guide>
        <p15:guide id="2" pos="2116">
          <p15:clr>
            <a:srgbClr val="F26B43"/>
          </p15:clr>
        </p15:guide>
        <p15:guide id="3" pos="1813">
          <p15:clr>
            <a:srgbClr val="F26B43"/>
          </p15:clr>
        </p15:guide>
        <p15:guide id="4" pos="3961">
          <p15:clr>
            <a:srgbClr val="F26B43"/>
          </p15:clr>
        </p15:guide>
        <p15:guide id="5" pos="3659">
          <p15:clr>
            <a:srgbClr val="F26B43"/>
          </p15:clr>
        </p15:guide>
        <p15:guide id="6" pos="7379">
          <p15:clr>
            <a:srgbClr val="F26B43"/>
          </p15:clr>
        </p15:guide>
        <p15:guide id="7" orient="horz" pos="232">
          <p15:clr>
            <a:srgbClr val="F26B43"/>
          </p15:clr>
        </p15:guide>
        <p15:guide id="8" pos="5836">
          <p15:clr>
            <a:srgbClr val="F26B43"/>
          </p15:clr>
        </p15:guide>
        <p15:guide id="9" pos="5503">
          <p15:clr>
            <a:srgbClr val="F26B43"/>
          </p15:clr>
        </p15:guide>
        <p15:guide id="10" pos="2419">
          <p15:clr>
            <a:srgbClr val="F26B43"/>
          </p15:clr>
        </p15:guide>
        <p15:guide id="11" pos="2721">
          <p15:clr>
            <a:srgbClr val="F26B43"/>
          </p15:clr>
        </p15:guide>
        <p15:guide id="12" orient="horz" pos="731">
          <p15:clr>
            <a:srgbClr val="F26B43"/>
          </p15:clr>
        </p15:guide>
        <p15:guide id="13" orient="horz" pos="958">
          <p15:clr>
            <a:srgbClr val="F26B43"/>
          </p15:clr>
        </p15:guide>
        <p15:guide id="14" orient="horz" pos="4201">
          <p15:clr>
            <a:srgbClr val="F26B43"/>
          </p15:clr>
        </p15:guide>
        <p15:guide id="15" orient="horz" pos="3974">
          <p15:clr>
            <a:srgbClr val="F26B43"/>
          </p15:clr>
        </p15:guide>
        <p15:guide id="16" orient="horz" pos="3861">
          <p15:clr>
            <a:srgbClr val="F26B43"/>
          </p15:clr>
        </p15:guide>
        <p15:guide id="17" orient="horz" pos="2432">
          <p15:clr>
            <a:srgbClr val="F26B43"/>
          </p15:clr>
        </p15:guide>
        <p15:guide id="18" orient="horz" pos="168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hyperlink" Target="http://www.humereps.org.au/" TargetMode="External"/><Relationship Id="rId2" Type="http://schemas.openxmlformats.org/officeDocument/2006/relationships/hyperlink" Target="http://www.gvhealth.org.au/wp-content/uploads/Child-and-Youth-Mental-Health-Service-CYMHS.pdf"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3.xml.rels><?xml version="1.0" encoding="UTF-8" standalone="yes"?>
<Relationships xmlns="http://schemas.openxmlformats.org/package/2006/relationships"><Relationship Id="rId8" Type="http://schemas.openxmlformats.org/officeDocument/2006/relationships/hyperlink" Target="https://www.strathbogie.vic.gov.au/things-to-do/sport-and-recreation/parks-and-playgrounds/" TargetMode="External"/><Relationship Id="rId3" Type="http://schemas.openxmlformats.org/officeDocument/2006/relationships/hyperlink" Target="https://shaping.greatershepparton.com.au/freeza-macc" TargetMode="External"/><Relationship Id="rId7" Type="http://schemas.openxmlformats.org/officeDocument/2006/relationships/hyperlink" Target="https://www.strathbogie.vic.gov.au/things-to-do/events/whats-on/" TargetMode="External"/><Relationship Id="rId2" Type="http://schemas.openxmlformats.org/officeDocument/2006/relationships/hyperlink" Target="https://greatershepparton.com.au/" TargetMode="External"/><Relationship Id="rId1" Type="http://schemas.openxmlformats.org/officeDocument/2006/relationships/slideLayout" Target="../slideLayouts/slideLayout2.xml"/><Relationship Id="rId6" Type="http://schemas.openxmlformats.org/officeDocument/2006/relationships/hyperlink" Target="https://www.strathbogie.vic.gov.au/community/youth/" TargetMode="External"/><Relationship Id="rId5" Type="http://schemas.openxmlformats.org/officeDocument/2006/relationships/hyperlink" Target="https://www.strathbogie.vic.gov.au/" TargetMode="External"/><Relationship Id="rId4" Type="http://schemas.openxmlformats.org/officeDocument/2006/relationships/hyperlink" Target="https://visitshepparton.com.au/"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www.murrindindi.vic.gov.au/Our-Services/Youth-Services" TargetMode="External"/><Relationship Id="rId3" Type="http://schemas.openxmlformats.org/officeDocument/2006/relationships/hyperlink" Target="https://www.mitchellshire.vic.gov.au/news/christmas-and-new-year-events-in-mitchell-shire" TargetMode="External"/><Relationship Id="rId7" Type="http://schemas.openxmlformats.org/officeDocument/2006/relationships/hyperlink" Target="https://www.murrindindi.vic.gov.au/Coronavirus-Disease-COVID-19/Support-Services-including-DindiLink" TargetMode="External"/><Relationship Id="rId2" Type="http://schemas.openxmlformats.org/officeDocument/2006/relationships/hyperlink" Target="https://www.mitchellshire.vic.gov.au/" TargetMode="External"/><Relationship Id="rId1" Type="http://schemas.openxmlformats.org/officeDocument/2006/relationships/slideLayout" Target="../slideLayouts/slideLayout2.xml"/><Relationship Id="rId6" Type="http://schemas.openxmlformats.org/officeDocument/2006/relationships/hyperlink" Target="https://www.murrindindi.vic.gov.au/Home" TargetMode="External"/><Relationship Id="rId5" Type="http://schemas.openxmlformats.org/officeDocument/2006/relationships/hyperlink" Target="https://www.mitchellshire.vic.gov.au/services/youth-services" TargetMode="External"/><Relationship Id="rId4" Type="http://schemas.openxmlformats.org/officeDocument/2006/relationships/hyperlink" Target="https://www.mitchellshire.vic.gov.au/our-region/sport-and-recreation/leisure-and-aquatic-centres"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tel:0383380919" TargetMode="External"/><Relationship Id="rId7" Type="http://schemas.openxmlformats.org/officeDocument/2006/relationships/hyperlink" Target="mailto:headspace@gvhealth.org.au" TargetMode="External"/><Relationship Id="rId2" Type="http://schemas.openxmlformats.org/officeDocument/2006/relationships/hyperlink" Target="mailto:shepparton@thebridge.org.au" TargetMode="External"/><Relationship Id="rId1" Type="http://schemas.openxmlformats.org/officeDocument/2006/relationships/slideLayout" Target="../slideLayouts/slideLayout2.xml"/><Relationship Id="rId6" Type="http://schemas.openxmlformats.org/officeDocument/2006/relationships/hyperlink" Target="tel:0358238800" TargetMode="External"/><Relationship Id="rId5" Type="http://schemas.openxmlformats.org/officeDocument/2006/relationships/hyperlink" Target="https://www.emhprac.org.au/directory/eheadspace/" TargetMode="External"/><Relationship Id="rId4" Type="http://schemas.openxmlformats.org/officeDocument/2006/relationships/hyperlink" Target="mailto:info-headspacecraigieburn@orygen.org.au"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aus01.safelinks.protection.outlook.com/?url=https%3A%2F%2Fwww.unitingvictas.org.au%2Fservices%2Ffamily-services%2Fyouth-family-services%2Fdiversity-project%2F&amp;data=05%7C01%7CKaylee.Wellington%40education.vic.gov.au%7Cfcc6c0a061ea4f9533a108dad8b46dad%7Cd96cb3371a8744cfb69b3cec334a4c1f%7C0%7C0%7C638060566688846408%7CUnknown%7CTWFpbGZsb3d8eyJWIjoiMC4wLjAwMDAiLCJQIjoiV2luMzIiLCJBTiI6Ik1haWwiLCJXVCI6Mn0%3D%7C3000%7C%7C%7C&amp;sdata=LXwUeVG6tX%2BuHzPPtXHdGPJO%2BN7ZoDOxNpVmc5UE%2Fe4%3D&amp;reserved=0" TargetMode="External"/><Relationship Id="rId2" Type="http://schemas.openxmlformats.org/officeDocument/2006/relationships/hyperlink" Target="https://aus01.safelinks.protection.outlook.com/?url=https%3A%2F%2Fwww.primarycareconnect.com.au%2FServices%2FRefugee-Support&amp;data=05%7C01%7CKaylee.Wellington%40education.vic.gov.au%7Cfcc6c0a061ea4f9533a108dad8b46dad%7Cd96cb3371a8744cfb69b3cec334a4c1f%7C0%7C0%7C638060566688846408%7CUnknown%7CTWFpbGZsb3d8eyJWIjoiMC4wLjAwMDAiLCJQIjoiV2luMzIiLCJBTiI6Ik1haWwiLCJXVCI6Mn0%3D%7C3000%7C%7C%7C&amp;sdata=Kh7zyugFG6%2BsvnC9qIWmkNTST4UcigDj3pz7pv%2F1e30%3D&amp;reserved=0" TargetMode="Externa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hyperlink" Target="https://www.facebook.com/people/MMCAI-Mitchell-Multicultural-Community-Association-Incorporated/100063684765332/" TargetMode="External"/><Relationship Id="rId4" Type="http://schemas.openxmlformats.org/officeDocument/2006/relationships/hyperlink" Target="https://ethniccouncilshepparton.com.au/"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headspace.org.au/explore-topics/aboriginal-torres-strait-islander-peoples/" TargetMode="External"/><Relationship Id="rId2" Type="http://schemas.openxmlformats.org/officeDocument/2006/relationships/hyperlink" Target="tel:139276" TargetMode="Externa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emf"/></Relationships>
</file>

<file path=ppt/slides/_rels/slide8.xml.rels><?xml version="1.0" encoding="UTF-8" standalone="yes"?>
<Relationships xmlns="http://schemas.openxmlformats.org/package/2006/relationships"><Relationship Id="rId3" Type="http://schemas.openxmlformats.org/officeDocument/2006/relationships/hyperlink" Target="mailto:goulburn@orangedoor.vic.gov.au" TargetMode="External"/><Relationship Id="rId2" Type="http://schemas.openxmlformats.org/officeDocument/2006/relationships/hyperlink" Target="tel:1800634245" TargetMode="External"/><Relationship Id="rId1" Type="http://schemas.openxmlformats.org/officeDocument/2006/relationships/slideLayout" Target="../slideLayouts/slideLayout2.xml"/><Relationship Id="rId5" Type="http://schemas.openxmlformats.org/officeDocument/2006/relationships/hyperlink" Target="mailto:enquiries@wellways.org" TargetMode="External"/><Relationship Id="rId4" Type="http://schemas.openxmlformats.org/officeDocument/2006/relationships/hyperlink" Target="tel:1300%20111%20400"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betterhealth.vic.gov.au/mental-health-and-wellbeing-hubs" TargetMode="External"/><Relationship Id="rId2" Type="http://schemas.openxmlformats.org/officeDocument/2006/relationships/hyperlink" Target="https://www.partnersinwellbeing.org.au/" TargetMode="External"/><Relationship Id="rId1" Type="http://schemas.openxmlformats.org/officeDocument/2006/relationships/slideLayout" Target="../slideLayouts/slideLayout2.xml"/><Relationship Id="rId4" Type="http://schemas.openxmlformats.org/officeDocument/2006/relationships/hyperlink" Target="https://www.murrayphn.org.au/headtohealth"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823B63B-1D07-BE56-C692-F363C8742D0A}"/>
              </a:ext>
            </a:extLst>
          </p:cNvPr>
          <p:cNvSpPr>
            <a:spLocks noGrp="1"/>
          </p:cNvSpPr>
          <p:nvPr>
            <p:ph type="ctrTitle"/>
          </p:nvPr>
        </p:nvSpPr>
        <p:spPr>
          <a:xfrm>
            <a:off x="0" y="-336429"/>
            <a:ext cx="11281833" cy="1621766"/>
          </a:xfrm>
        </p:spPr>
        <p:txBody>
          <a:bodyPr>
            <a:normAutofit fontScale="90000"/>
          </a:bodyPr>
          <a:lstStyle/>
          <a:p>
            <a:br>
              <a:rPr kumimoji="0" lang="en-GB" sz="3600" b="1" i="0" u="none" strike="noStrike" kern="0" cap="none" spc="0" normalizeH="0" baseline="0" noProof="0" dirty="0">
                <a:ln>
                  <a:noFill/>
                </a:ln>
                <a:solidFill>
                  <a:srgbClr val="E57100"/>
                </a:solidFill>
                <a:effectLst/>
                <a:uLnTx/>
                <a:uFillTx/>
                <a:latin typeface="Arial" panose="020B0604020202020204" pitchFamily="34" charset="0"/>
                <a:ea typeface="Times New Roman" panose="02020603050405020304" pitchFamily="18" charset="0"/>
                <a:cs typeface="Times New Roman (Headings CS)"/>
              </a:rPr>
            </a:br>
            <a:br>
              <a:rPr kumimoji="0" lang="en-GB" sz="3600" b="1" i="0" u="none" strike="noStrike" kern="0" cap="none" spc="0" normalizeH="0" baseline="0" noProof="0" dirty="0">
                <a:ln>
                  <a:noFill/>
                </a:ln>
                <a:solidFill>
                  <a:srgbClr val="E57100"/>
                </a:solidFill>
                <a:effectLst/>
                <a:uLnTx/>
                <a:uFillTx/>
                <a:latin typeface="Arial" panose="020B0604020202020204" pitchFamily="34" charset="0"/>
                <a:ea typeface="Times New Roman" panose="02020603050405020304" pitchFamily="18" charset="0"/>
                <a:cs typeface="Times New Roman (Headings CS)"/>
              </a:rPr>
            </a:br>
            <a:br>
              <a:rPr kumimoji="0" lang="en-GB" sz="3600" b="1" i="0" u="none" strike="noStrike" kern="0" cap="none" spc="0" normalizeH="0" baseline="0" noProof="0" dirty="0">
                <a:ln>
                  <a:noFill/>
                </a:ln>
                <a:solidFill>
                  <a:srgbClr val="E57100"/>
                </a:solidFill>
                <a:effectLst/>
                <a:uLnTx/>
                <a:uFillTx/>
                <a:latin typeface="Arial" panose="020B0604020202020204" pitchFamily="34" charset="0"/>
                <a:ea typeface="Times New Roman" panose="02020603050405020304" pitchFamily="18" charset="0"/>
                <a:cs typeface="Times New Roman (Headings CS)"/>
              </a:rPr>
            </a:br>
            <a:br>
              <a:rPr kumimoji="0" lang="en-GB" sz="3600" b="1" i="0" u="none" strike="noStrike" kern="0" cap="none" spc="0" normalizeH="0" baseline="0" noProof="0" dirty="0">
                <a:ln>
                  <a:noFill/>
                </a:ln>
                <a:solidFill>
                  <a:srgbClr val="E57100"/>
                </a:solidFill>
                <a:effectLst/>
                <a:uLnTx/>
                <a:uFillTx/>
                <a:latin typeface="Arial" panose="020B0604020202020204" pitchFamily="34" charset="0"/>
                <a:ea typeface="Times New Roman" panose="02020603050405020304" pitchFamily="18" charset="0"/>
                <a:cs typeface="Times New Roman (Headings CS)"/>
              </a:rPr>
            </a:br>
            <a:r>
              <a:rPr kumimoji="0" lang="en-GB" sz="3100" b="1" i="0" u="none" strike="noStrike" kern="0" cap="none" spc="0" normalizeH="0" baseline="0" noProof="0" dirty="0">
                <a:ln>
                  <a:noFill/>
                </a:ln>
                <a:effectLst/>
                <a:uLnTx/>
                <a:uFillTx/>
                <a:latin typeface="Arial" panose="020B0604020202020204" pitchFamily="34" charset="0"/>
                <a:ea typeface="Times New Roman" panose="02020603050405020304" pitchFamily="18" charset="0"/>
                <a:cs typeface="Times New Roman (Headings CS)"/>
              </a:rPr>
              <a:t>Goulburn Health and Wellbeing Community Supports </a:t>
            </a:r>
            <a:endParaRPr lang="en-AU" sz="3100" dirty="0"/>
          </a:p>
        </p:txBody>
      </p:sp>
    </p:spTree>
    <p:extLst>
      <p:ext uri="{BB962C8B-B14F-4D97-AF65-F5344CB8AC3E}">
        <p14:creationId xmlns:p14="http://schemas.microsoft.com/office/powerpoint/2010/main" val="2449616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402D8-7476-2742-91B0-D0141440F82C}"/>
              </a:ext>
            </a:extLst>
          </p:cNvPr>
          <p:cNvSpPr>
            <a:spLocks noGrp="1"/>
          </p:cNvSpPr>
          <p:nvPr>
            <p:ph type="title"/>
          </p:nvPr>
        </p:nvSpPr>
        <p:spPr>
          <a:xfrm>
            <a:off x="269264" y="127821"/>
            <a:ext cx="11280200" cy="788333"/>
          </a:xfrm>
        </p:spPr>
        <p:txBody>
          <a:bodyPr>
            <a:normAutofit/>
          </a:bodyPr>
          <a:lstStyle/>
          <a:p>
            <a:pPr algn="ctr"/>
            <a:r>
              <a:rPr lang="en-US" sz="2800" dirty="0">
                <a:latin typeface="+mn-lt"/>
              </a:rPr>
              <a:t>Helpful Resource </a:t>
            </a:r>
            <a:r>
              <a:rPr lang="en-AU" sz="2800" dirty="0">
                <a:latin typeface="+mn-lt"/>
              </a:rPr>
              <a:t>for Emergency/Critical Mental Health Incidents </a:t>
            </a:r>
            <a:endParaRPr lang="en-US" sz="2800" dirty="0">
              <a:latin typeface="+mn-lt"/>
            </a:endParaRPr>
          </a:p>
        </p:txBody>
      </p:sp>
      <p:graphicFrame>
        <p:nvGraphicFramePr>
          <p:cNvPr id="5" name="Content Placeholder 4">
            <a:extLst>
              <a:ext uri="{FF2B5EF4-FFF2-40B4-BE49-F238E27FC236}">
                <a16:creationId xmlns:a16="http://schemas.microsoft.com/office/drawing/2014/main" id="{A0429C94-AB08-41F5-9E20-0C503BC31AF5}"/>
              </a:ext>
            </a:extLst>
          </p:cNvPr>
          <p:cNvGraphicFramePr>
            <a:graphicFrameLocks noGrp="1"/>
          </p:cNvGraphicFramePr>
          <p:nvPr>
            <p:ph idx="1"/>
            <p:extLst>
              <p:ext uri="{D42A27DB-BD31-4B8C-83A1-F6EECF244321}">
                <p14:modId xmlns:p14="http://schemas.microsoft.com/office/powerpoint/2010/main" val="3699715923"/>
              </p:ext>
            </p:extLst>
          </p:nvPr>
        </p:nvGraphicFramePr>
        <p:xfrm>
          <a:off x="110532" y="733274"/>
          <a:ext cx="11970935" cy="6147642"/>
        </p:xfrm>
        <a:graphic>
          <a:graphicData uri="http://schemas.openxmlformats.org/drawingml/2006/table">
            <a:tbl>
              <a:tblPr firstRow="1" firstCol="1" bandRow="1">
                <a:tableStyleId>{5C22544A-7EE6-4342-B048-85BDC9FD1C3A}</a:tableStyleId>
              </a:tblPr>
              <a:tblGrid>
                <a:gridCol w="1299558">
                  <a:extLst>
                    <a:ext uri="{9D8B030D-6E8A-4147-A177-3AD203B41FA5}">
                      <a16:colId xmlns:a16="http://schemas.microsoft.com/office/drawing/2014/main" val="2980627321"/>
                    </a:ext>
                  </a:extLst>
                </a:gridCol>
                <a:gridCol w="3883270">
                  <a:extLst>
                    <a:ext uri="{9D8B030D-6E8A-4147-A177-3AD203B41FA5}">
                      <a16:colId xmlns:a16="http://schemas.microsoft.com/office/drawing/2014/main" val="2563591999"/>
                    </a:ext>
                  </a:extLst>
                </a:gridCol>
                <a:gridCol w="3241040">
                  <a:extLst>
                    <a:ext uri="{9D8B030D-6E8A-4147-A177-3AD203B41FA5}">
                      <a16:colId xmlns:a16="http://schemas.microsoft.com/office/drawing/2014/main" val="1763431934"/>
                    </a:ext>
                  </a:extLst>
                </a:gridCol>
                <a:gridCol w="3547067">
                  <a:extLst>
                    <a:ext uri="{9D8B030D-6E8A-4147-A177-3AD203B41FA5}">
                      <a16:colId xmlns:a16="http://schemas.microsoft.com/office/drawing/2014/main" val="103905786"/>
                    </a:ext>
                  </a:extLst>
                </a:gridCol>
              </a:tblGrid>
              <a:tr h="0">
                <a:tc>
                  <a:txBody>
                    <a:bodyPr/>
                    <a:lstStyle/>
                    <a:p>
                      <a:pPr>
                        <a:spcAft>
                          <a:spcPts val="600"/>
                        </a:spcAft>
                      </a:pPr>
                      <a:r>
                        <a:rPr lang="en-AU" sz="1400">
                          <a:effectLst/>
                        </a:rPr>
                        <a:t>Service</a:t>
                      </a:r>
                      <a:endParaRPr lang="en-AU" sz="1400" b="1">
                        <a:solidFill>
                          <a:srgbClr val="FFFFFF"/>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36195" marB="36195"/>
                </a:tc>
                <a:tc>
                  <a:txBody>
                    <a:bodyPr/>
                    <a:lstStyle/>
                    <a:p>
                      <a:pPr>
                        <a:spcAft>
                          <a:spcPts val="600"/>
                        </a:spcAft>
                      </a:pPr>
                      <a:r>
                        <a:rPr lang="en-AU" sz="1400">
                          <a:effectLst/>
                        </a:rPr>
                        <a:t>What the service can provide</a:t>
                      </a:r>
                      <a:endParaRPr lang="en-AU" sz="1400" b="1">
                        <a:solidFill>
                          <a:srgbClr val="FFFFFF"/>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36195" marB="36195"/>
                </a:tc>
                <a:tc>
                  <a:txBody>
                    <a:bodyPr/>
                    <a:lstStyle/>
                    <a:p>
                      <a:pPr>
                        <a:spcAft>
                          <a:spcPts val="600"/>
                        </a:spcAft>
                      </a:pPr>
                      <a:r>
                        <a:rPr lang="en-AU" sz="1400" dirty="0">
                          <a:effectLst/>
                        </a:rPr>
                        <a:t>Contact/ Website Seymour</a:t>
                      </a:r>
                      <a:endParaRPr lang="en-AU"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36195" marB="36195"/>
                </a:tc>
                <a:tc>
                  <a:txBody>
                    <a:bodyPr/>
                    <a:lstStyle/>
                    <a:p>
                      <a:pPr>
                        <a:spcAft>
                          <a:spcPts val="600"/>
                        </a:spcAft>
                      </a:pPr>
                      <a:r>
                        <a:rPr lang="en-AU"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Shepparton </a:t>
                      </a:r>
                    </a:p>
                    <a:p>
                      <a:pPr>
                        <a:spcAft>
                          <a:spcPts val="600"/>
                        </a:spcAft>
                      </a:pPr>
                      <a:r>
                        <a:rPr lang="en-AU" sz="1400" b="1" dirty="0">
                          <a:solidFill>
                            <a:srgbClr val="FFFFFF"/>
                          </a:solidFill>
                          <a:effectLst/>
                          <a:highlight>
                            <a:srgbClr val="FFFF00"/>
                          </a:highlight>
                          <a:latin typeface="Arial" panose="020B0604020202020204" pitchFamily="34" charset="0"/>
                          <a:cs typeface="Times New Roman" panose="02020603050405020304" pitchFamily="18" charset="0"/>
                        </a:rPr>
                        <a:t> </a:t>
                      </a:r>
                    </a:p>
                  </a:txBody>
                  <a:tcPr marL="68580" marR="68580" marT="36195" marB="36195"/>
                </a:tc>
                <a:extLst>
                  <a:ext uri="{0D108BD9-81ED-4DB2-BD59-A6C34878D82A}">
                    <a16:rowId xmlns:a16="http://schemas.microsoft.com/office/drawing/2014/main" val="3060339227"/>
                  </a:ext>
                </a:extLst>
              </a:tr>
              <a:tr h="3336345">
                <a:tc>
                  <a:txBody>
                    <a:bodyPr/>
                    <a:lstStyle/>
                    <a:p>
                      <a:pPr>
                        <a:spcAft>
                          <a:spcPts val="600"/>
                        </a:spcAft>
                      </a:pPr>
                      <a:r>
                        <a:rPr lang="en-AU" sz="1400" b="1" kern="1200" dirty="0">
                          <a:solidFill>
                            <a:schemeClr val="lt1"/>
                          </a:solidFill>
                          <a:effectLst/>
                          <a:latin typeface="+mn-lt"/>
                          <a:ea typeface="+mn-ea"/>
                          <a:cs typeface="+mn-cs"/>
                        </a:rPr>
                        <a:t>Goulburn Valley Health </a:t>
                      </a:r>
                    </a:p>
                    <a:p>
                      <a:pPr>
                        <a:spcAft>
                          <a:spcPts val="600"/>
                        </a:spcAft>
                      </a:pPr>
                      <a:endParaRPr lang="en-AU" sz="1400" b="1" kern="1200" dirty="0">
                        <a:solidFill>
                          <a:schemeClr val="lt1"/>
                        </a:solidFill>
                        <a:effectLst/>
                        <a:latin typeface="+mn-lt"/>
                        <a:ea typeface="+mn-ea"/>
                        <a:cs typeface="+mn-cs"/>
                      </a:endParaRPr>
                    </a:p>
                    <a:p>
                      <a:pPr>
                        <a:spcAft>
                          <a:spcPts val="600"/>
                        </a:spcAft>
                      </a:pPr>
                      <a:r>
                        <a:rPr lang="en-AU" sz="1400" b="1" kern="1200" dirty="0">
                          <a:solidFill>
                            <a:schemeClr val="lt1"/>
                          </a:solidFill>
                          <a:effectLst/>
                          <a:latin typeface="+mn-lt"/>
                          <a:ea typeface="+mn-ea"/>
                          <a:cs typeface="+mn-cs"/>
                        </a:rPr>
                        <a:t>Child and Adolescent Mental Health Service</a:t>
                      </a:r>
                      <a:endParaRPr lang="en-AU"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endParaRPr>
                    </a:p>
                    <a:p>
                      <a:pPr>
                        <a:spcAft>
                          <a:spcPts val="600"/>
                        </a:spcAft>
                      </a:pPr>
                      <a:endParaRPr lang="en-AU"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36195" marB="36195"/>
                </a:tc>
                <a:tc>
                  <a:txBody>
                    <a:bodyPr/>
                    <a:lstStyle/>
                    <a:p>
                      <a:pPr algn="l">
                        <a:lnSpc>
                          <a:spcPct val="107000"/>
                        </a:lnSpc>
                        <a:spcAft>
                          <a:spcPts val="800"/>
                        </a:spcAft>
                      </a:pPr>
                      <a:r>
                        <a:rPr lang="en-AU" sz="1400" b="1" dirty="0">
                          <a:effectLst/>
                          <a:latin typeface="+mn-lt"/>
                          <a:ea typeface="Calibri" panose="020F0502020204030204" pitchFamily="34" charset="0"/>
                          <a:cs typeface="Times New Roman" panose="02020603050405020304" pitchFamily="18" charset="0"/>
                        </a:rPr>
                        <a:t>Child and Youth Mental Health Services </a:t>
                      </a:r>
                      <a:endParaRPr lang="en-AU" sz="1400" dirty="0">
                        <a:effectLst/>
                        <a:latin typeface="+mn-lt"/>
                        <a:ea typeface="Calibri" panose="020F0502020204030204" pitchFamily="34" charset="0"/>
                        <a:cs typeface="Times New Roman" panose="02020603050405020304" pitchFamily="18" charset="0"/>
                      </a:endParaRPr>
                    </a:p>
                    <a:p>
                      <a:pPr algn="l">
                        <a:lnSpc>
                          <a:spcPct val="107000"/>
                        </a:lnSpc>
                        <a:spcAft>
                          <a:spcPts val="800"/>
                        </a:spcAft>
                      </a:pPr>
                      <a:r>
                        <a:rPr lang="en-AU" sz="1400" dirty="0">
                          <a:effectLst/>
                          <a:latin typeface="+mn-lt"/>
                          <a:ea typeface="Calibri" panose="020F0502020204030204" pitchFamily="34" charset="0"/>
                          <a:cs typeface="Times New Roman" panose="02020603050405020304" pitchFamily="18" charset="0"/>
                        </a:rPr>
                        <a:t>The Child and Youth Mental Health Service provide specialist mental health services to infants, children, youth, and their families/carers including:</a:t>
                      </a:r>
                    </a:p>
                    <a:p>
                      <a:pPr marL="342900" lvl="0" indent="-342900" algn="l">
                        <a:lnSpc>
                          <a:spcPct val="107000"/>
                        </a:lnSpc>
                        <a:buFont typeface="Symbol" panose="05050102010706020507" pitchFamily="18" charset="2"/>
                        <a:buChar char=""/>
                      </a:pPr>
                      <a:r>
                        <a:rPr lang="en-AU" sz="1400" dirty="0">
                          <a:effectLst/>
                          <a:latin typeface="+mn-lt"/>
                          <a:ea typeface="Calibri" panose="020F0502020204030204" pitchFamily="34" charset="0"/>
                          <a:cs typeface="Times New Roman" panose="02020603050405020304" pitchFamily="18" charset="0"/>
                        </a:rPr>
                        <a:t>Early life mental health services (0-5 years)</a:t>
                      </a:r>
                    </a:p>
                    <a:p>
                      <a:pPr marL="342900" lvl="0" indent="-342900" algn="l">
                        <a:lnSpc>
                          <a:spcPct val="107000"/>
                        </a:lnSpc>
                        <a:buFont typeface="Symbol" panose="05050102010706020507" pitchFamily="18" charset="2"/>
                        <a:buChar char=""/>
                      </a:pPr>
                      <a:r>
                        <a:rPr lang="en-AU" sz="1400" dirty="0">
                          <a:effectLst/>
                          <a:latin typeface="+mn-lt"/>
                          <a:ea typeface="Calibri" panose="020F0502020204030204" pitchFamily="34" charset="0"/>
                          <a:cs typeface="Times New Roman" panose="02020603050405020304" pitchFamily="18" charset="0"/>
                        </a:rPr>
                        <a:t>Child and Adolescent Mental Health Services (5-18 years)</a:t>
                      </a:r>
                    </a:p>
                    <a:p>
                      <a:pPr marL="342900" lvl="0" indent="-342900" algn="l">
                        <a:lnSpc>
                          <a:spcPct val="107000"/>
                        </a:lnSpc>
                        <a:buFont typeface="Symbol" panose="05050102010706020507" pitchFamily="18" charset="2"/>
                        <a:buChar char=""/>
                      </a:pPr>
                      <a:r>
                        <a:rPr lang="en-AU" sz="1400" dirty="0">
                          <a:effectLst/>
                          <a:latin typeface="+mn-lt"/>
                          <a:ea typeface="Calibri" panose="020F0502020204030204" pitchFamily="34" charset="0"/>
                          <a:cs typeface="Times New Roman" panose="02020603050405020304" pitchFamily="18" charset="0"/>
                        </a:rPr>
                        <a:t>Homelessness Youth Dual Diagnosis (12-21 years)</a:t>
                      </a:r>
                    </a:p>
                    <a:p>
                      <a:pPr marL="342900" lvl="0" indent="-342900" algn="l">
                        <a:lnSpc>
                          <a:spcPct val="107000"/>
                        </a:lnSpc>
                        <a:buFont typeface="Symbol" panose="05050102010706020507" pitchFamily="18" charset="2"/>
                        <a:buChar char=""/>
                      </a:pPr>
                      <a:r>
                        <a:rPr lang="en-AU" sz="1400" dirty="0">
                          <a:effectLst/>
                          <a:latin typeface="+mn-lt"/>
                          <a:ea typeface="Calibri" panose="020F0502020204030204" pitchFamily="34" charset="0"/>
                          <a:cs typeface="Times New Roman" panose="02020603050405020304" pitchFamily="18" charset="0"/>
                        </a:rPr>
                        <a:t>Early Psychosis Services (12-25 years)</a:t>
                      </a:r>
                    </a:p>
                    <a:p>
                      <a:pPr marL="0" lvl="0" indent="0">
                        <a:buFont typeface="Symbol" panose="05050102010706020507" pitchFamily="18" charset="2"/>
                        <a:buNone/>
                      </a:pPr>
                      <a:endParaRPr lang="en-AU" sz="1400" dirty="0">
                        <a:effectLst/>
                      </a:endParaRPr>
                    </a:p>
                  </a:txBody>
                  <a:tcPr marL="68580" marR="68580" marT="36195" marB="36195"/>
                </a:tc>
                <a:tc>
                  <a:txBody>
                    <a:bodyPr/>
                    <a:lstStyle/>
                    <a:p>
                      <a:pPr algn="l">
                        <a:lnSpc>
                          <a:spcPct val="107000"/>
                        </a:lnSpc>
                        <a:spcAft>
                          <a:spcPts val="800"/>
                        </a:spcAft>
                      </a:pPr>
                      <a:r>
                        <a:rPr lang="en-AU" sz="1400" b="1" dirty="0">
                          <a:effectLst/>
                          <a:latin typeface="+mn-lt"/>
                          <a:ea typeface="Calibri" panose="020F0502020204030204" pitchFamily="34" charset="0"/>
                          <a:cs typeface="Times New Roman" panose="02020603050405020304" pitchFamily="18" charset="0"/>
                        </a:rPr>
                        <a:t>Location: </a:t>
                      </a:r>
                      <a:r>
                        <a:rPr lang="en-AU" sz="1400" b="0" dirty="0">
                          <a:effectLst/>
                          <a:latin typeface="+mn-lt"/>
                          <a:ea typeface="Calibri" panose="020F0502020204030204" pitchFamily="34" charset="0"/>
                          <a:cs typeface="Times New Roman" panose="02020603050405020304" pitchFamily="18" charset="0"/>
                        </a:rPr>
                        <a:t>Seymour </a:t>
                      </a:r>
                    </a:p>
                    <a:p>
                      <a:pPr algn="l">
                        <a:lnSpc>
                          <a:spcPct val="107000"/>
                        </a:lnSpc>
                        <a:spcAft>
                          <a:spcPts val="800"/>
                        </a:spcAft>
                      </a:pPr>
                      <a:r>
                        <a:rPr lang="en-AU" sz="1400" b="1" dirty="0">
                          <a:effectLst/>
                          <a:latin typeface="+mn-lt"/>
                          <a:ea typeface="Calibri" panose="020F0502020204030204" pitchFamily="34" charset="0"/>
                          <a:cs typeface="Times New Roman" panose="02020603050405020304" pitchFamily="18" charset="0"/>
                        </a:rPr>
                        <a:t>Ph</a:t>
                      </a:r>
                      <a:r>
                        <a:rPr lang="en-AU" sz="1400" b="0" dirty="0">
                          <a:effectLst/>
                          <a:latin typeface="+mn-lt"/>
                          <a:ea typeface="Calibri" panose="020F0502020204030204" pitchFamily="34" charset="0"/>
                          <a:cs typeface="Times New Roman" panose="02020603050405020304" pitchFamily="18" charset="0"/>
                        </a:rPr>
                        <a:t>: (03) 5735 0333</a:t>
                      </a:r>
                    </a:p>
                    <a:p>
                      <a:pPr algn="l">
                        <a:lnSpc>
                          <a:spcPct val="107000"/>
                        </a:lnSpc>
                        <a:spcAft>
                          <a:spcPts val="800"/>
                        </a:spcAft>
                      </a:pPr>
                      <a:r>
                        <a:rPr lang="en-AU" sz="1400" b="1" dirty="0">
                          <a:effectLst/>
                          <a:latin typeface="+mn-lt"/>
                          <a:ea typeface="Calibri" panose="020F0502020204030204" pitchFamily="34" charset="0"/>
                          <a:cs typeface="Times New Roman" panose="02020603050405020304" pitchFamily="18" charset="0"/>
                        </a:rPr>
                        <a:t>Address: </a:t>
                      </a:r>
                      <a:r>
                        <a:rPr lang="en-AU" sz="1400" b="0" dirty="0">
                          <a:effectLst/>
                          <a:latin typeface="+mn-lt"/>
                          <a:ea typeface="Calibri" panose="020F0502020204030204" pitchFamily="34" charset="0"/>
                          <a:cs typeface="Times New Roman" panose="02020603050405020304" pitchFamily="18" charset="0"/>
                        </a:rPr>
                        <a:t>Beta Street, Seymour VIC 3660</a:t>
                      </a:r>
                    </a:p>
                    <a:p>
                      <a:pPr algn="l">
                        <a:lnSpc>
                          <a:spcPct val="107000"/>
                        </a:lnSpc>
                        <a:spcAft>
                          <a:spcPts val="800"/>
                        </a:spcAft>
                      </a:pPr>
                      <a:r>
                        <a:rPr lang="en-AU" sz="1400" b="1" dirty="0">
                          <a:effectLst/>
                          <a:latin typeface="+mn-lt"/>
                          <a:ea typeface="Calibri" panose="020F0502020204030204" pitchFamily="34" charset="0"/>
                          <a:cs typeface="Times New Roman" panose="02020603050405020304" pitchFamily="18" charset="0"/>
                        </a:rPr>
                        <a:t> Hours:</a:t>
                      </a:r>
                      <a:br>
                        <a:rPr lang="en-AU" sz="1400" b="1" dirty="0">
                          <a:effectLst/>
                          <a:latin typeface="+mn-lt"/>
                          <a:ea typeface="Calibri" panose="020F0502020204030204" pitchFamily="34" charset="0"/>
                          <a:cs typeface="Times New Roman" panose="02020603050405020304" pitchFamily="18" charset="0"/>
                        </a:rPr>
                      </a:br>
                      <a:r>
                        <a:rPr lang="en-AU" sz="1400" b="0" dirty="0">
                          <a:effectLst/>
                          <a:latin typeface="+mn-lt"/>
                          <a:ea typeface="Calibri" panose="020F0502020204030204" pitchFamily="34" charset="0"/>
                          <a:cs typeface="Times New Roman" panose="02020603050405020304" pitchFamily="18" charset="0"/>
                        </a:rPr>
                        <a:t>8:30-5:00pm Monday – Friday</a:t>
                      </a:r>
                    </a:p>
                    <a:p>
                      <a:pPr algn="l" fontAlgn="base">
                        <a:lnSpc>
                          <a:spcPct val="107000"/>
                        </a:lnSpc>
                        <a:spcAft>
                          <a:spcPts val="800"/>
                        </a:spcAft>
                      </a:pPr>
                      <a:r>
                        <a:rPr lang="en-AU" sz="1400" dirty="0">
                          <a:solidFill>
                            <a:schemeClr val="tx1"/>
                          </a:solidFill>
                          <a:effectLst/>
                          <a:latin typeface="+mn-lt"/>
                          <a:ea typeface="Times New Roman" panose="02020603050405020304" pitchFamily="18" charset="0"/>
                          <a:cs typeface="Calibri" panose="020F0502020204030204" pitchFamily="34" charset="0"/>
                        </a:rPr>
                        <a:t>For more information: </a:t>
                      </a:r>
                      <a:r>
                        <a:rPr lang="en-AU" sz="1400" u="sng" dirty="0">
                          <a:solidFill>
                            <a:srgbClr val="4472C4"/>
                          </a:solidFill>
                          <a:effectLst/>
                          <a:latin typeface="+mn-lt"/>
                          <a:ea typeface="Times New Roman" panose="02020603050405020304" pitchFamily="18" charset="0"/>
                          <a:cs typeface="Calibri" panose="020F0502020204030204" pitchFamily="34" charset="0"/>
                          <a:hlinkClick r:id="rId2"/>
                        </a:rPr>
                        <a:t>Child and Youth Mental Health Service brochure</a:t>
                      </a:r>
                      <a:endParaRPr lang="en-AU" sz="1400" u="sng" dirty="0">
                        <a:solidFill>
                          <a:srgbClr val="4472C4"/>
                        </a:solidFill>
                        <a:effectLst/>
                        <a:latin typeface="+mn-lt"/>
                        <a:ea typeface="Times New Roman" panose="02020603050405020304" pitchFamily="18" charset="0"/>
                        <a:cs typeface="Calibri" panose="020F0502020204030204" pitchFamily="34" charset="0"/>
                      </a:endParaRPr>
                    </a:p>
                    <a:p>
                      <a:pPr algn="l" fontAlgn="base">
                        <a:lnSpc>
                          <a:spcPct val="107000"/>
                        </a:lnSpc>
                        <a:spcAft>
                          <a:spcPts val="800"/>
                        </a:spcAft>
                      </a:pPr>
                      <a:r>
                        <a:rPr lang="en-AU" sz="1400" dirty="0">
                          <a:solidFill>
                            <a:schemeClr val="tx1"/>
                          </a:solidFill>
                          <a:effectLst/>
                          <a:latin typeface="+mn-lt"/>
                          <a:ea typeface="Times New Roman" panose="02020603050405020304" pitchFamily="18" charset="0"/>
                          <a:cs typeface="Calibri" panose="020F0502020204030204" pitchFamily="34" charset="0"/>
                        </a:rPr>
                        <a:t>For further information please visit the </a:t>
                      </a:r>
                      <a:r>
                        <a:rPr lang="en-AU" sz="1400" u="sng" dirty="0">
                          <a:solidFill>
                            <a:srgbClr val="4472C4"/>
                          </a:solidFill>
                          <a:effectLst/>
                          <a:latin typeface="+mn-lt"/>
                          <a:ea typeface="Times New Roman" panose="02020603050405020304" pitchFamily="18" charset="0"/>
                          <a:cs typeface="Calibri" panose="020F0502020204030204" pitchFamily="34" charset="0"/>
                          <a:hlinkClick r:id="rId3"/>
                        </a:rPr>
                        <a:t>Hume Region Early Psychosis (</a:t>
                      </a:r>
                      <a:r>
                        <a:rPr lang="en-AU" sz="1400" u="sng" dirty="0" err="1">
                          <a:solidFill>
                            <a:srgbClr val="4472C4"/>
                          </a:solidFill>
                          <a:effectLst/>
                          <a:latin typeface="+mn-lt"/>
                          <a:ea typeface="Times New Roman" panose="02020603050405020304" pitchFamily="18" charset="0"/>
                          <a:cs typeface="Calibri" panose="020F0502020204030204" pitchFamily="34" charset="0"/>
                          <a:hlinkClick r:id="rId3"/>
                        </a:rPr>
                        <a:t>HumeREPS</a:t>
                      </a:r>
                      <a:r>
                        <a:rPr lang="en-AU" sz="1400" u="sng" dirty="0">
                          <a:solidFill>
                            <a:srgbClr val="4472C4"/>
                          </a:solidFill>
                          <a:effectLst/>
                          <a:latin typeface="+mn-lt"/>
                          <a:ea typeface="Times New Roman" panose="02020603050405020304" pitchFamily="18" charset="0"/>
                          <a:cs typeface="Calibri" panose="020F0502020204030204" pitchFamily="34" charset="0"/>
                          <a:hlinkClick r:id="rId3"/>
                        </a:rPr>
                        <a:t>)website</a:t>
                      </a:r>
                      <a:endParaRPr lang="en-AU" sz="1400" dirty="0">
                        <a:effectLst/>
                        <a:latin typeface="+mn-lt"/>
                        <a:ea typeface="Calibri" panose="020F0502020204030204" pitchFamily="34" charset="0"/>
                        <a:cs typeface="Times New Roman" panose="02020603050405020304" pitchFamily="18" charset="0"/>
                      </a:endParaRPr>
                    </a:p>
                    <a:p>
                      <a:pPr algn="l">
                        <a:lnSpc>
                          <a:spcPct val="107000"/>
                        </a:lnSpc>
                        <a:spcAft>
                          <a:spcPts val="800"/>
                        </a:spcAft>
                      </a:pPr>
                      <a:endParaRPr lang="en-AU" sz="1400" b="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en-AU"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36195" marB="36195"/>
                </a:tc>
                <a:tc>
                  <a:txBody>
                    <a:bodyPr/>
                    <a:lstStyle/>
                    <a:p>
                      <a:pPr algn="l">
                        <a:lnSpc>
                          <a:spcPct val="107000"/>
                        </a:lnSpc>
                        <a:spcAft>
                          <a:spcPts val="800"/>
                        </a:spcAft>
                      </a:pPr>
                      <a:r>
                        <a:rPr lang="en-AU" sz="1400" b="1" dirty="0">
                          <a:effectLst/>
                          <a:latin typeface="+mn-lt"/>
                          <a:ea typeface="Calibri" panose="020F0502020204030204" pitchFamily="34" charset="0"/>
                          <a:cs typeface="Times New Roman" panose="02020603050405020304" pitchFamily="18" charset="0"/>
                        </a:rPr>
                        <a:t>Location: </a:t>
                      </a:r>
                      <a:r>
                        <a:rPr lang="en-AU" sz="1400" b="0" dirty="0">
                          <a:effectLst/>
                          <a:latin typeface="+mn-lt"/>
                          <a:ea typeface="Calibri" panose="020F0502020204030204" pitchFamily="34" charset="0"/>
                          <a:cs typeface="Times New Roman" panose="02020603050405020304" pitchFamily="18" charset="0"/>
                        </a:rPr>
                        <a:t>Shepparton</a:t>
                      </a:r>
                    </a:p>
                    <a:p>
                      <a:pPr algn="l">
                        <a:lnSpc>
                          <a:spcPct val="107000"/>
                        </a:lnSpc>
                        <a:spcAft>
                          <a:spcPts val="800"/>
                        </a:spcAft>
                      </a:pPr>
                      <a:r>
                        <a:rPr lang="en-AU" sz="1400" b="1" dirty="0">
                          <a:effectLst/>
                          <a:latin typeface="+mn-lt"/>
                          <a:ea typeface="Calibri" panose="020F0502020204030204" pitchFamily="34" charset="0"/>
                          <a:cs typeface="Times New Roman" panose="02020603050405020304" pitchFamily="18" charset="0"/>
                        </a:rPr>
                        <a:t>Ph: </a:t>
                      </a:r>
                      <a:r>
                        <a:rPr lang="en-AU" sz="1400" b="0" dirty="0">
                          <a:effectLst/>
                          <a:latin typeface="+mn-lt"/>
                          <a:ea typeface="Calibri" panose="020F0502020204030204" pitchFamily="34" charset="0"/>
                          <a:cs typeface="Times New Roman" panose="02020603050405020304" pitchFamily="18" charset="0"/>
                        </a:rPr>
                        <a:t>(03) 5832 3170</a:t>
                      </a:r>
                    </a:p>
                    <a:p>
                      <a:pPr algn="l">
                        <a:lnSpc>
                          <a:spcPct val="107000"/>
                        </a:lnSpc>
                        <a:spcAft>
                          <a:spcPts val="800"/>
                        </a:spcAft>
                      </a:pPr>
                      <a:r>
                        <a:rPr lang="en-AU" sz="1400" b="1" dirty="0">
                          <a:effectLst/>
                          <a:latin typeface="+mn-lt"/>
                          <a:ea typeface="Calibri" panose="020F0502020204030204" pitchFamily="34" charset="0"/>
                          <a:cs typeface="Times New Roman" panose="02020603050405020304" pitchFamily="18" charset="0"/>
                        </a:rPr>
                        <a:t>Address: </a:t>
                      </a:r>
                      <a:r>
                        <a:rPr lang="en-AU" sz="1400" b="0" dirty="0">
                          <a:effectLst/>
                          <a:latin typeface="+mn-lt"/>
                          <a:ea typeface="Calibri" panose="020F0502020204030204" pitchFamily="34" charset="0"/>
                          <a:cs typeface="Times New Roman" panose="02020603050405020304" pitchFamily="18" charset="0"/>
                        </a:rPr>
                        <a:t>Graham Street, Shepparton VIC 3630</a:t>
                      </a:r>
                    </a:p>
                    <a:p>
                      <a:pPr marL="0" marR="0" lvl="0" indent="0" algn="l" defTabSz="914400" rtl="0" eaLnBrk="1" fontAlgn="auto" latinLnBrk="0" hangingPunct="1">
                        <a:lnSpc>
                          <a:spcPct val="100000"/>
                        </a:lnSpc>
                        <a:spcBef>
                          <a:spcPts val="0"/>
                        </a:spcBef>
                        <a:spcAft>
                          <a:spcPts val="600"/>
                        </a:spcAft>
                        <a:buClrTx/>
                        <a:buSzTx/>
                        <a:buFontTx/>
                        <a:buNone/>
                        <a:tabLst/>
                        <a:defRPr/>
                      </a:pPr>
                      <a:r>
                        <a:rPr lang="en-AU" sz="1400" b="1" dirty="0">
                          <a:effectLst/>
                          <a:latin typeface="+mn-lt"/>
                          <a:ea typeface="Calibri" panose="020F0502020204030204" pitchFamily="34" charset="0"/>
                          <a:cs typeface="Times New Roman" panose="02020603050405020304" pitchFamily="18" charset="0"/>
                        </a:rPr>
                        <a:t>Hours:</a:t>
                      </a:r>
                      <a:br>
                        <a:rPr lang="en-AU" sz="1400" b="1" dirty="0">
                          <a:effectLst/>
                          <a:latin typeface="+mn-lt"/>
                          <a:ea typeface="Calibri" panose="020F0502020204030204" pitchFamily="34" charset="0"/>
                          <a:cs typeface="Times New Roman" panose="02020603050405020304" pitchFamily="18" charset="0"/>
                        </a:rPr>
                      </a:br>
                      <a:r>
                        <a:rPr lang="en-AU" sz="1400" b="0" dirty="0">
                          <a:effectLst/>
                          <a:latin typeface="+mn-lt"/>
                          <a:ea typeface="Calibri" panose="020F0502020204030204" pitchFamily="34" charset="0"/>
                          <a:cs typeface="Times New Roman" panose="02020603050405020304" pitchFamily="18" charset="0"/>
                        </a:rPr>
                        <a:t>8:30-5:00pm Monday – Friday</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en-AU"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36195" marB="36195"/>
                </a:tc>
                <a:extLst>
                  <a:ext uri="{0D108BD9-81ED-4DB2-BD59-A6C34878D82A}">
                    <a16:rowId xmlns:a16="http://schemas.microsoft.com/office/drawing/2014/main" val="3631953250"/>
                  </a:ext>
                </a:extLst>
              </a:tr>
              <a:tr h="1835992">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AU" sz="1400" b="1" kern="1200" dirty="0">
                          <a:solidFill>
                            <a:schemeClr val="lt1"/>
                          </a:solidFill>
                          <a:effectLst/>
                          <a:latin typeface="+mn-lt"/>
                          <a:ea typeface="+mn-ea"/>
                          <a:cs typeface="+mn-cs"/>
                        </a:rPr>
                        <a:t>Goulburn Valley Health </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en-AU" sz="1400" b="1" kern="1200" dirty="0">
                        <a:solidFill>
                          <a:schemeClr val="lt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AU" sz="1400" b="1" kern="1200" dirty="0">
                          <a:solidFill>
                            <a:schemeClr val="lt1"/>
                          </a:solidFill>
                          <a:effectLst/>
                          <a:latin typeface="+mn-lt"/>
                          <a:ea typeface="+mn-ea"/>
                          <a:cs typeface="+mn-cs"/>
                        </a:rPr>
                        <a:t>Adults</a:t>
                      </a:r>
                    </a:p>
                    <a:p>
                      <a:pPr>
                        <a:spcAft>
                          <a:spcPts val="600"/>
                        </a:spcAft>
                      </a:pPr>
                      <a:endParaRPr lang="en-AU"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36195" marB="36195"/>
                </a:tc>
                <a:tc>
                  <a:txBody>
                    <a:bodyPr/>
                    <a:lstStyle/>
                    <a:p>
                      <a:pPr algn="l">
                        <a:lnSpc>
                          <a:spcPct val="107000"/>
                        </a:lnSpc>
                        <a:spcAft>
                          <a:spcPts val="800"/>
                        </a:spcAft>
                      </a:pPr>
                      <a:r>
                        <a:rPr lang="en-AU" sz="1400" b="1" dirty="0">
                          <a:effectLst/>
                          <a:latin typeface="+mn-lt"/>
                          <a:ea typeface="Calibri" panose="020F0502020204030204" pitchFamily="34" charset="0"/>
                          <a:cs typeface="Times New Roman" panose="02020603050405020304" pitchFamily="18" charset="0"/>
                        </a:rPr>
                        <a:t>Adult Mental Health Services </a:t>
                      </a:r>
                      <a:endParaRPr lang="en-AU" sz="1400" dirty="0">
                        <a:effectLst/>
                        <a:latin typeface="+mn-lt"/>
                        <a:ea typeface="Calibri" panose="020F0502020204030204" pitchFamily="34" charset="0"/>
                        <a:cs typeface="Times New Roman" panose="02020603050405020304" pitchFamily="18" charset="0"/>
                      </a:endParaRPr>
                    </a:p>
                    <a:p>
                      <a:pPr algn="l">
                        <a:lnSpc>
                          <a:spcPct val="107000"/>
                        </a:lnSpc>
                        <a:spcAft>
                          <a:spcPts val="800"/>
                        </a:spcAft>
                      </a:pPr>
                      <a:r>
                        <a:rPr lang="en-AU" sz="1400" dirty="0">
                          <a:effectLst/>
                          <a:latin typeface="+mn-lt"/>
                          <a:ea typeface="Calibri" panose="020F0502020204030204" pitchFamily="34" charset="0"/>
                          <a:cs typeface="Times New Roman" panose="02020603050405020304" pitchFamily="18" charset="0"/>
                        </a:rPr>
                        <a:t>This service is provided to people aged between 16-64 years of age. The inpatient service is located on the GV Health Campus in Shepparton. </a:t>
                      </a:r>
                      <a:endParaRPr lang="en-AU" sz="1400" dirty="0">
                        <a:effectLst/>
                      </a:endParaRPr>
                    </a:p>
                  </a:txBody>
                  <a:tcPr marL="68580" marR="68580" marT="36195" marB="36195"/>
                </a:tc>
                <a:tc>
                  <a:txBody>
                    <a:bodyPr/>
                    <a:lstStyle/>
                    <a:p>
                      <a:pPr algn="l">
                        <a:lnSpc>
                          <a:spcPct val="107000"/>
                        </a:lnSpc>
                        <a:spcAft>
                          <a:spcPts val="800"/>
                        </a:spcAft>
                      </a:pPr>
                      <a:r>
                        <a:rPr lang="en-AU" sz="1400" b="1" dirty="0">
                          <a:solidFill>
                            <a:schemeClr val="tx1"/>
                          </a:solidFill>
                          <a:effectLst/>
                          <a:latin typeface="+mn-lt"/>
                          <a:ea typeface="Calibri" panose="020F0502020204030204" pitchFamily="34" charset="0"/>
                          <a:cs typeface="Times New Roman" panose="02020603050405020304" pitchFamily="18" charset="0"/>
                        </a:rPr>
                        <a:t>Emergency Department </a:t>
                      </a:r>
                    </a:p>
                    <a:p>
                      <a:pPr algn="l">
                        <a:lnSpc>
                          <a:spcPct val="107000"/>
                        </a:lnSpc>
                        <a:spcAft>
                          <a:spcPts val="800"/>
                        </a:spcAft>
                      </a:pPr>
                      <a:r>
                        <a:rPr lang="en-AU" sz="1400" b="1" dirty="0">
                          <a:solidFill>
                            <a:schemeClr val="tx1"/>
                          </a:solidFill>
                          <a:effectLst/>
                          <a:latin typeface="+mn-lt"/>
                          <a:ea typeface="Calibri" panose="020F0502020204030204" pitchFamily="34" charset="0"/>
                          <a:cs typeface="Times New Roman" panose="02020603050405020304" pitchFamily="18" charset="0"/>
                        </a:rPr>
                        <a:t>Open 24 Hours </a:t>
                      </a:r>
                      <a:endParaRPr lang="en-AU" sz="1400" dirty="0">
                        <a:solidFill>
                          <a:schemeClr val="tx1"/>
                        </a:solidFill>
                        <a:effectLst/>
                        <a:latin typeface="+mn-lt"/>
                        <a:ea typeface="Calibri" panose="020F0502020204030204" pitchFamily="34" charset="0"/>
                        <a:cs typeface="Times New Roman" panose="02020603050405020304" pitchFamily="18" charset="0"/>
                      </a:endParaRPr>
                    </a:p>
                    <a:p>
                      <a:pPr algn="l">
                        <a:lnSpc>
                          <a:spcPct val="107000"/>
                        </a:lnSpc>
                        <a:spcAft>
                          <a:spcPts val="800"/>
                        </a:spcAft>
                      </a:pPr>
                      <a:r>
                        <a:rPr lang="en-AU" sz="1400" b="0" dirty="0">
                          <a:solidFill>
                            <a:schemeClr val="tx1"/>
                          </a:solidFill>
                          <a:effectLst/>
                          <a:latin typeface="+mn-lt"/>
                          <a:ea typeface="Calibri" panose="020F0502020204030204" pitchFamily="34" charset="0"/>
                          <a:cs typeface="Times New Roman" panose="02020603050405020304" pitchFamily="18" charset="0"/>
                        </a:rPr>
                        <a:t>(03) 5832 2322</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en-AU"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36195" marB="36195"/>
                </a:tc>
                <a:tc>
                  <a:txBody>
                    <a:bodyPr/>
                    <a:lstStyle/>
                    <a:p>
                      <a:pPr algn="l">
                        <a:lnSpc>
                          <a:spcPct val="107000"/>
                        </a:lnSpc>
                        <a:spcAft>
                          <a:spcPts val="800"/>
                        </a:spcAft>
                      </a:pPr>
                      <a:r>
                        <a:rPr lang="en-AU" sz="1400" b="1" dirty="0">
                          <a:solidFill>
                            <a:schemeClr val="tx1"/>
                          </a:solidFill>
                          <a:effectLst/>
                          <a:latin typeface="+mn-lt"/>
                          <a:ea typeface="Calibri" panose="020F0502020204030204" pitchFamily="34" charset="0"/>
                          <a:cs typeface="Times New Roman" panose="02020603050405020304" pitchFamily="18" charset="0"/>
                        </a:rPr>
                        <a:t>Emergency Department </a:t>
                      </a:r>
                    </a:p>
                    <a:p>
                      <a:pPr algn="l">
                        <a:lnSpc>
                          <a:spcPct val="107000"/>
                        </a:lnSpc>
                        <a:spcAft>
                          <a:spcPts val="800"/>
                        </a:spcAft>
                      </a:pPr>
                      <a:r>
                        <a:rPr lang="en-AU" sz="1400" b="1" dirty="0">
                          <a:solidFill>
                            <a:schemeClr val="tx1"/>
                          </a:solidFill>
                          <a:effectLst/>
                          <a:latin typeface="+mn-lt"/>
                          <a:ea typeface="Calibri" panose="020F0502020204030204" pitchFamily="34" charset="0"/>
                          <a:cs typeface="Times New Roman" panose="02020603050405020304" pitchFamily="18" charset="0"/>
                        </a:rPr>
                        <a:t>Open 24 Hours </a:t>
                      </a:r>
                      <a:endParaRPr lang="en-AU" sz="1400" dirty="0">
                        <a:solidFill>
                          <a:schemeClr val="tx1"/>
                        </a:solidFill>
                        <a:effectLst/>
                        <a:latin typeface="+mn-lt"/>
                        <a:ea typeface="Calibri" panose="020F0502020204030204" pitchFamily="34" charset="0"/>
                        <a:cs typeface="Times New Roman" panose="02020603050405020304" pitchFamily="18" charset="0"/>
                      </a:endParaRPr>
                    </a:p>
                    <a:p>
                      <a:pPr algn="l">
                        <a:lnSpc>
                          <a:spcPct val="107000"/>
                        </a:lnSpc>
                        <a:spcAft>
                          <a:spcPts val="800"/>
                        </a:spcAft>
                      </a:pPr>
                      <a:r>
                        <a:rPr lang="en-AU" sz="1400" b="0" dirty="0">
                          <a:solidFill>
                            <a:schemeClr val="tx1"/>
                          </a:solidFill>
                          <a:effectLst/>
                          <a:latin typeface="+mn-lt"/>
                          <a:ea typeface="Calibri" panose="020F0502020204030204" pitchFamily="34" charset="0"/>
                          <a:cs typeface="Times New Roman" panose="02020603050405020304" pitchFamily="18" charset="0"/>
                        </a:rPr>
                        <a:t>(03) 5832 2322</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en-AU"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36195" marB="36195"/>
                </a:tc>
                <a:extLst>
                  <a:ext uri="{0D108BD9-81ED-4DB2-BD59-A6C34878D82A}">
                    <a16:rowId xmlns:a16="http://schemas.microsoft.com/office/drawing/2014/main" val="3387507035"/>
                  </a:ext>
                </a:extLst>
              </a:tr>
            </a:tbl>
          </a:graphicData>
        </a:graphic>
      </p:graphicFrame>
    </p:spTree>
    <p:extLst>
      <p:ext uri="{BB962C8B-B14F-4D97-AF65-F5344CB8AC3E}">
        <p14:creationId xmlns:p14="http://schemas.microsoft.com/office/powerpoint/2010/main" val="2550908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0140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07A1C-854C-0207-A09A-12E8AAA10A1E}"/>
              </a:ext>
            </a:extLst>
          </p:cNvPr>
          <p:cNvSpPr>
            <a:spLocks noGrp="1"/>
          </p:cNvSpPr>
          <p:nvPr>
            <p:ph type="title"/>
          </p:nvPr>
        </p:nvSpPr>
        <p:spPr>
          <a:xfrm>
            <a:off x="431801" y="372131"/>
            <a:ext cx="11280200" cy="788333"/>
          </a:xfrm>
        </p:spPr>
        <p:txBody>
          <a:bodyPr anchor="t">
            <a:normAutofit/>
          </a:bodyPr>
          <a:lstStyle/>
          <a:p>
            <a:r>
              <a:rPr lang="en-AU" dirty="0"/>
              <a:t>A note from your school:</a:t>
            </a:r>
          </a:p>
        </p:txBody>
      </p:sp>
      <p:sp>
        <p:nvSpPr>
          <p:cNvPr id="3" name="Content Placeholder 2">
            <a:extLst>
              <a:ext uri="{FF2B5EF4-FFF2-40B4-BE49-F238E27FC236}">
                <a16:creationId xmlns:a16="http://schemas.microsoft.com/office/drawing/2014/main" id="{52AC84C8-3D5D-3BD9-A823-AF09DFE9FA43}"/>
              </a:ext>
            </a:extLst>
          </p:cNvPr>
          <p:cNvSpPr>
            <a:spLocks noGrp="1"/>
          </p:cNvSpPr>
          <p:nvPr>
            <p:ph sz="quarter" idx="10"/>
          </p:nvPr>
        </p:nvSpPr>
        <p:spPr>
          <a:xfrm>
            <a:off x="6288618" y="1520825"/>
            <a:ext cx="5422900" cy="4608514"/>
          </a:xfrm>
        </p:spPr>
        <p:txBody>
          <a:bodyPr>
            <a:normAutofit/>
          </a:bodyPr>
          <a:lstStyle/>
          <a:p>
            <a:pPr>
              <a:lnSpc>
                <a:spcPct val="90000"/>
              </a:lnSpc>
            </a:pPr>
            <a:r>
              <a:rPr lang="en-AU" sz="1300" dirty="0"/>
              <a:t>Our Community has been through a significantly difficult time lately and we are all looking forward to a chance to rest and be with our families. </a:t>
            </a:r>
          </a:p>
          <a:p>
            <a:pPr>
              <a:lnSpc>
                <a:spcPct val="90000"/>
              </a:lnSpc>
            </a:pPr>
            <a:r>
              <a:rPr lang="en-AU" sz="1300" dirty="0"/>
              <a:t>Often when a community has been through a natural disaster or when our families experience difficulty, we may require the support of community services to ensure the safety and wellbeing of ourselves, our children and young people.</a:t>
            </a:r>
          </a:p>
          <a:p>
            <a:pPr>
              <a:lnSpc>
                <a:spcPct val="90000"/>
              </a:lnSpc>
            </a:pPr>
            <a:r>
              <a:rPr lang="en-AU" sz="1300" dirty="0"/>
              <a:t>During the Christmas/New Year school holiday period there are services within our Goulburn community that can provide you with supports if and when they are needed.</a:t>
            </a:r>
          </a:p>
          <a:p>
            <a:pPr>
              <a:lnSpc>
                <a:spcPct val="90000"/>
              </a:lnSpc>
            </a:pPr>
            <a:r>
              <a:rPr lang="en-AU" sz="1300" dirty="0"/>
              <a:t>Our Goulburn child, adolescent and adult mental health services understand that this has been a difficult end of year for most of our families and are expecting that families may engage with them to seek supports for their mental health and wellbeing. </a:t>
            </a:r>
          </a:p>
          <a:p>
            <a:pPr>
              <a:lnSpc>
                <a:spcPct val="90000"/>
              </a:lnSpc>
            </a:pPr>
            <a:r>
              <a:rPr lang="en-AU" sz="1300" dirty="0"/>
              <a:t>The following information is to support your access to these services should you require them.</a:t>
            </a:r>
          </a:p>
          <a:p>
            <a:pPr>
              <a:lnSpc>
                <a:spcPct val="90000"/>
              </a:lnSpc>
            </a:pPr>
            <a:r>
              <a:rPr lang="en-AU" sz="1300" b="1" dirty="0"/>
              <a:t>IF IT IS AN EMERGENCY ALWAYS CALL 000</a:t>
            </a:r>
          </a:p>
          <a:p>
            <a:pPr>
              <a:lnSpc>
                <a:spcPct val="90000"/>
              </a:lnSpc>
            </a:pPr>
            <a:r>
              <a:rPr lang="en-AU" sz="1300" dirty="0"/>
              <a:t>Go well this school holiday period and we look forward to seeing you in Term One, 2023.</a:t>
            </a:r>
          </a:p>
          <a:p>
            <a:pPr>
              <a:lnSpc>
                <a:spcPct val="90000"/>
              </a:lnSpc>
            </a:pPr>
            <a:endParaRPr lang="en-AU" sz="1300" dirty="0">
              <a:solidFill>
                <a:schemeClr val="tx1"/>
              </a:solidFill>
            </a:endParaRPr>
          </a:p>
          <a:p>
            <a:pPr>
              <a:lnSpc>
                <a:spcPct val="90000"/>
              </a:lnSpc>
            </a:pPr>
            <a:endParaRPr lang="en-AU" sz="1300" dirty="0"/>
          </a:p>
        </p:txBody>
      </p:sp>
      <p:pic>
        <p:nvPicPr>
          <p:cNvPr id="22" name="Content Placeholder 21" descr="Family in living room couch">
            <a:extLst>
              <a:ext uri="{FF2B5EF4-FFF2-40B4-BE49-F238E27FC236}">
                <a16:creationId xmlns:a16="http://schemas.microsoft.com/office/drawing/2014/main" id="{B4277F8B-7CDE-E234-83B7-B306162064EF}"/>
              </a:ext>
            </a:extLst>
          </p:cNvPr>
          <p:cNvPicPr>
            <a:picLocks noGrp="1" noChangeAspect="1"/>
          </p:cNvPicPr>
          <p:nvPr>
            <p:ph idx="1"/>
          </p:nvPr>
        </p:nvPicPr>
        <p:blipFill>
          <a:blip r:embed="rId2"/>
          <a:stretch>
            <a:fillRect/>
          </a:stretch>
        </p:blipFill>
        <p:spPr>
          <a:xfrm>
            <a:off x="480482" y="1232572"/>
            <a:ext cx="3470905" cy="2316239"/>
          </a:xfrm>
        </p:spPr>
      </p:pic>
      <p:pic>
        <p:nvPicPr>
          <p:cNvPr id="24" name="Picture 23" descr="Father cooking for children">
            <a:extLst>
              <a:ext uri="{FF2B5EF4-FFF2-40B4-BE49-F238E27FC236}">
                <a16:creationId xmlns:a16="http://schemas.microsoft.com/office/drawing/2014/main" id="{586F5D19-8EB3-4E35-0A3B-0F962CD49903}"/>
              </a:ext>
            </a:extLst>
          </p:cNvPr>
          <p:cNvPicPr>
            <a:picLocks noChangeAspect="1"/>
          </p:cNvPicPr>
          <p:nvPr/>
        </p:nvPicPr>
        <p:blipFill>
          <a:blip r:embed="rId3"/>
          <a:stretch>
            <a:fillRect/>
          </a:stretch>
        </p:blipFill>
        <p:spPr>
          <a:xfrm>
            <a:off x="1208623" y="3937451"/>
            <a:ext cx="2700549" cy="1929347"/>
          </a:xfrm>
          <a:prstGeom prst="rect">
            <a:avLst/>
          </a:prstGeom>
        </p:spPr>
      </p:pic>
      <p:pic>
        <p:nvPicPr>
          <p:cNvPr id="26" name="Picture 25" descr="Woman and teenager embracing">
            <a:extLst>
              <a:ext uri="{FF2B5EF4-FFF2-40B4-BE49-F238E27FC236}">
                <a16:creationId xmlns:a16="http://schemas.microsoft.com/office/drawing/2014/main" id="{6A8F5691-2879-D027-D13C-A9F444C77519}"/>
              </a:ext>
            </a:extLst>
          </p:cNvPr>
          <p:cNvPicPr>
            <a:picLocks noChangeAspect="1"/>
          </p:cNvPicPr>
          <p:nvPr/>
        </p:nvPicPr>
        <p:blipFill>
          <a:blip r:embed="rId4"/>
          <a:stretch>
            <a:fillRect/>
          </a:stretch>
        </p:blipFill>
        <p:spPr>
          <a:xfrm>
            <a:off x="3727513" y="3299097"/>
            <a:ext cx="1914116" cy="1276708"/>
          </a:xfrm>
          <a:prstGeom prst="rect">
            <a:avLst/>
          </a:prstGeom>
        </p:spPr>
      </p:pic>
    </p:spTree>
    <p:extLst>
      <p:ext uri="{BB962C8B-B14F-4D97-AF65-F5344CB8AC3E}">
        <p14:creationId xmlns:p14="http://schemas.microsoft.com/office/powerpoint/2010/main" val="130801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A0429C94-AB08-41F5-9E20-0C503BC31AF5}"/>
              </a:ext>
            </a:extLst>
          </p:cNvPr>
          <p:cNvGraphicFramePr>
            <a:graphicFrameLocks noGrp="1"/>
          </p:cNvGraphicFramePr>
          <p:nvPr>
            <p:ph idx="1"/>
            <p:extLst>
              <p:ext uri="{D42A27DB-BD31-4B8C-83A1-F6EECF244321}">
                <p14:modId xmlns:p14="http://schemas.microsoft.com/office/powerpoint/2010/main" val="2303687409"/>
              </p:ext>
            </p:extLst>
          </p:nvPr>
        </p:nvGraphicFramePr>
        <p:xfrm>
          <a:off x="116839" y="1065277"/>
          <a:ext cx="11958321" cy="5663768"/>
        </p:xfrm>
        <a:graphic>
          <a:graphicData uri="http://schemas.openxmlformats.org/drawingml/2006/table">
            <a:tbl>
              <a:tblPr firstRow="1" firstCol="1" bandRow="1">
                <a:tableStyleId>{5C22544A-7EE6-4342-B048-85BDC9FD1C3A}</a:tableStyleId>
              </a:tblPr>
              <a:tblGrid>
                <a:gridCol w="1417321">
                  <a:extLst>
                    <a:ext uri="{9D8B030D-6E8A-4147-A177-3AD203B41FA5}">
                      <a16:colId xmlns:a16="http://schemas.microsoft.com/office/drawing/2014/main" val="2980627321"/>
                    </a:ext>
                  </a:extLst>
                </a:gridCol>
                <a:gridCol w="5156200">
                  <a:extLst>
                    <a:ext uri="{9D8B030D-6E8A-4147-A177-3AD203B41FA5}">
                      <a16:colId xmlns:a16="http://schemas.microsoft.com/office/drawing/2014/main" val="2563591999"/>
                    </a:ext>
                  </a:extLst>
                </a:gridCol>
                <a:gridCol w="5384800">
                  <a:extLst>
                    <a:ext uri="{9D8B030D-6E8A-4147-A177-3AD203B41FA5}">
                      <a16:colId xmlns:a16="http://schemas.microsoft.com/office/drawing/2014/main" val="1763431934"/>
                    </a:ext>
                  </a:extLst>
                </a:gridCol>
              </a:tblGrid>
              <a:tr h="333371">
                <a:tc>
                  <a:txBody>
                    <a:bodyPr/>
                    <a:lstStyle/>
                    <a:p>
                      <a:pPr>
                        <a:spcAft>
                          <a:spcPts val="600"/>
                        </a:spcAft>
                      </a:pPr>
                      <a:r>
                        <a:rPr lang="en-AU" sz="1400" dirty="0">
                          <a:effectLst/>
                        </a:rPr>
                        <a:t>Service</a:t>
                      </a:r>
                      <a:endParaRPr lang="en-AU"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36195" marB="36195"/>
                </a:tc>
                <a:tc>
                  <a:txBody>
                    <a:bodyPr/>
                    <a:lstStyle/>
                    <a:p>
                      <a:pPr>
                        <a:spcAft>
                          <a:spcPts val="600"/>
                        </a:spcAft>
                      </a:pPr>
                      <a:r>
                        <a:rPr lang="en-AU" sz="1400" dirty="0">
                          <a:effectLst/>
                        </a:rPr>
                        <a:t>What the service can provide</a:t>
                      </a:r>
                      <a:endParaRPr lang="en-AU"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36195" marB="36195"/>
                </a:tc>
                <a:tc>
                  <a:txBody>
                    <a:bodyPr/>
                    <a:lstStyle/>
                    <a:p>
                      <a:pPr>
                        <a:spcAft>
                          <a:spcPts val="600"/>
                        </a:spcAft>
                      </a:pPr>
                      <a:r>
                        <a:rPr lang="en-US"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Links </a:t>
                      </a:r>
                      <a:endParaRPr lang="en-AU"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36195" marB="36195"/>
                </a:tc>
                <a:extLst>
                  <a:ext uri="{0D108BD9-81ED-4DB2-BD59-A6C34878D82A}">
                    <a16:rowId xmlns:a16="http://schemas.microsoft.com/office/drawing/2014/main" val="3060339227"/>
                  </a:ext>
                </a:extLst>
              </a:tr>
              <a:tr h="2475770">
                <a:tc>
                  <a:txBody>
                    <a:bodyPr/>
                    <a:lstStyle/>
                    <a:p>
                      <a:pPr>
                        <a:spcAft>
                          <a:spcPts val="600"/>
                        </a:spcAft>
                      </a:pPr>
                      <a:r>
                        <a:rPr lang="en-AU"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Greater Shepparton Council </a:t>
                      </a:r>
                    </a:p>
                  </a:txBody>
                  <a:tcPr marL="68580" marR="68580" marT="36195" marB="3619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effectLst/>
                        </a:rPr>
                        <a:t>Greater Shepparton have a range of programs and support services available, including their youth services </a:t>
                      </a:r>
                      <a:r>
                        <a:rPr lang="en-AU" sz="1400" dirty="0" err="1">
                          <a:effectLst/>
                        </a:rPr>
                        <a:t>FReeZA</a:t>
                      </a:r>
                      <a:r>
                        <a:rPr lang="en-AU" sz="1400" dirty="0">
                          <a:effectLst/>
                        </a:rPr>
                        <a:t> program.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400" b="0" dirty="0">
                        <a:effectLst/>
                        <a:latin typeface="+mn-lt"/>
                        <a:cs typeface="Times New Roman" panose="02020603050405020304" pitchFamily="18" charset="0"/>
                      </a:endParaRPr>
                    </a:p>
                  </a:txBody>
                  <a:tcPr marL="68580" marR="68580" marT="36195" marB="3619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hlinkClick r:id="rId2"/>
                        </a:rPr>
                        <a:t>Greater Shepparton City Council</a:t>
                      </a:r>
                      <a:endParaRPr lang="en-AU" sz="1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400" b="0" dirty="0">
                        <a:effectLst/>
                        <a:latin typeface="+mn-lt"/>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err="1">
                          <a:hlinkClick r:id="rId3"/>
                        </a:rPr>
                        <a:t>FReeZA</a:t>
                      </a:r>
                      <a:r>
                        <a:rPr lang="en-AU" sz="1400" dirty="0">
                          <a:hlinkClick r:id="rId3"/>
                        </a:rPr>
                        <a:t> - The Music, Arts and Culture Committee | Shaping Greater </a:t>
                      </a:r>
                      <a:r>
                        <a:rPr lang="en-AU" sz="1400" dirty="0" err="1">
                          <a:hlinkClick r:id="rId3"/>
                        </a:rPr>
                        <a:t>Shepp</a:t>
                      </a:r>
                      <a:r>
                        <a:rPr lang="en-AU" sz="1400" dirty="0">
                          <a:hlinkClick r:id="rId3"/>
                        </a:rPr>
                        <a:t> (greatershepparton.com.au)</a:t>
                      </a:r>
                      <a:endParaRPr lang="en-AU" sz="1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400" b="0" dirty="0">
                        <a:effectLst/>
                        <a:latin typeface="+mn-lt"/>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hlinkClick r:id="rId4"/>
                        </a:rPr>
                        <a:t>Visit Shepparton and Surrounds - Discover Many Great Things</a:t>
                      </a:r>
                      <a:endParaRPr lang="en-AU" sz="1400" b="0" dirty="0">
                        <a:effectLst/>
                        <a:latin typeface="+mn-lt"/>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400" b="0" dirty="0">
                        <a:effectLst/>
                        <a:latin typeface="+mn-lt"/>
                        <a:ea typeface="Calibri" panose="020F0502020204030204" pitchFamily="34" charset="0"/>
                        <a:cs typeface="Times New Roman" panose="02020603050405020304" pitchFamily="18" charset="0"/>
                      </a:endParaRPr>
                    </a:p>
                  </a:txBody>
                  <a:tcPr marL="68580" marR="68580" marT="36195" marB="36195"/>
                </a:tc>
                <a:extLst>
                  <a:ext uri="{0D108BD9-81ED-4DB2-BD59-A6C34878D82A}">
                    <a16:rowId xmlns:a16="http://schemas.microsoft.com/office/drawing/2014/main" val="3631953250"/>
                  </a:ext>
                </a:extLst>
              </a:tr>
              <a:tr h="2854627">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AU"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Strathbogie Council</a:t>
                      </a:r>
                    </a:p>
                    <a:p>
                      <a:pPr>
                        <a:spcAft>
                          <a:spcPts val="600"/>
                        </a:spcAft>
                      </a:pPr>
                      <a:endParaRPr lang="en-AU"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36195" marB="36195"/>
                </a:tc>
                <a:tc>
                  <a:txBody>
                    <a:bodyPr/>
                    <a:lstStyle/>
                    <a:p>
                      <a:pPr algn="l">
                        <a:lnSpc>
                          <a:spcPct val="107000"/>
                        </a:lnSpc>
                        <a:spcAft>
                          <a:spcPts val="800"/>
                        </a:spcAft>
                      </a:pPr>
                      <a:r>
                        <a:rPr lang="en-AU" sz="1400" dirty="0">
                          <a:effectLst/>
                        </a:rPr>
                        <a:t>Strathbogie council has a range of FREE things to do check out the links provided </a:t>
                      </a:r>
                    </a:p>
                  </a:txBody>
                  <a:tcPr marL="68580" marR="68580" marT="36195" marB="36195"/>
                </a:tc>
                <a:tc>
                  <a:txBody>
                    <a:bodyPr/>
                    <a:lstStyle/>
                    <a:p>
                      <a:r>
                        <a:rPr lang="en-AU" sz="1400" dirty="0">
                          <a:hlinkClick r:id="rId5"/>
                        </a:rPr>
                        <a:t>Strathbogie Shire | Council Meetings &amp; Minutes</a:t>
                      </a:r>
                      <a:endParaRPr lang="en-AU" sz="1400" dirty="0"/>
                    </a:p>
                    <a:p>
                      <a:endParaRPr lang="en-AU" sz="1400" dirty="0">
                        <a:effectLst/>
                        <a:latin typeface="Arial" panose="020B0604020202020204" pitchFamily="34" charset="0"/>
                        <a:cs typeface="Times New Roman" panose="02020603050405020304" pitchFamily="18" charset="0"/>
                      </a:endParaRPr>
                    </a:p>
                    <a:p>
                      <a:r>
                        <a:rPr lang="en-AU" sz="1400" dirty="0">
                          <a:hlinkClick r:id="rId6"/>
                        </a:rPr>
                        <a:t>Youth | Strathbogie Shire</a:t>
                      </a:r>
                      <a:endParaRPr lang="en-AU" sz="1400" dirty="0"/>
                    </a:p>
                    <a:p>
                      <a:endParaRPr lang="en-AU" sz="1400" dirty="0">
                        <a:effectLst/>
                        <a:latin typeface="Arial" panose="020B0604020202020204" pitchFamily="34" charset="0"/>
                        <a:cs typeface="Times New Roman" panose="02020603050405020304" pitchFamily="18" charset="0"/>
                      </a:endParaRPr>
                    </a:p>
                    <a:p>
                      <a:r>
                        <a:rPr lang="en-AU" sz="1400" dirty="0" err="1">
                          <a:hlinkClick r:id="rId7"/>
                        </a:rPr>
                        <a:t>Whats</a:t>
                      </a:r>
                      <a:r>
                        <a:rPr lang="en-AU" sz="1400" dirty="0">
                          <a:hlinkClick r:id="rId7"/>
                        </a:rPr>
                        <a:t> On | Strathbogie Shire</a:t>
                      </a:r>
                      <a:endParaRPr lang="en-AU" sz="1400" dirty="0"/>
                    </a:p>
                    <a:p>
                      <a:endParaRPr lang="en-AU" sz="1400" dirty="0">
                        <a:effectLst/>
                        <a:latin typeface="Arial" panose="020B0604020202020204" pitchFamily="34" charset="0"/>
                        <a:cs typeface="Times New Roman" panose="02020603050405020304" pitchFamily="18" charset="0"/>
                      </a:endParaRPr>
                    </a:p>
                    <a:p>
                      <a:r>
                        <a:rPr lang="en-AU" sz="1400" dirty="0">
                          <a:hlinkClick r:id="rId8"/>
                        </a:rPr>
                        <a:t>Parks and Playground | Strathbogie Shire</a:t>
                      </a:r>
                      <a:endParaRPr lang="en-AU" sz="1400" dirty="0">
                        <a:effectLst/>
                        <a:latin typeface="Arial" panose="020B0604020202020204" pitchFamily="34" charset="0"/>
                        <a:cs typeface="Times New Roman" panose="02020603050405020304" pitchFamily="18" charset="0"/>
                      </a:endParaRPr>
                    </a:p>
                    <a:p>
                      <a:endParaRPr lang="en-AU"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36195" marB="36195"/>
                </a:tc>
                <a:extLst>
                  <a:ext uri="{0D108BD9-81ED-4DB2-BD59-A6C34878D82A}">
                    <a16:rowId xmlns:a16="http://schemas.microsoft.com/office/drawing/2014/main" val="3387507035"/>
                  </a:ext>
                </a:extLst>
              </a:tr>
            </a:tbl>
          </a:graphicData>
        </a:graphic>
      </p:graphicFrame>
      <p:sp>
        <p:nvSpPr>
          <p:cNvPr id="3" name="TextBox 2">
            <a:extLst>
              <a:ext uri="{FF2B5EF4-FFF2-40B4-BE49-F238E27FC236}">
                <a16:creationId xmlns:a16="http://schemas.microsoft.com/office/drawing/2014/main" id="{25950654-3E9C-BF83-B72D-359F517292B9}"/>
              </a:ext>
            </a:extLst>
          </p:cNvPr>
          <p:cNvSpPr txBox="1"/>
          <p:nvPr/>
        </p:nvSpPr>
        <p:spPr>
          <a:xfrm>
            <a:off x="116839" y="128955"/>
            <a:ext cx="11861801" cy="523220"/>
          </a:xfrm>
          <a:prstGeom prst="rect">
            <a:avLst/>
          </a:prstGeom>
          <a:noFill/>
        </p:spPr>
        <p:txBody>
          <a:bodyPr wrap="square">
            <a:spAutoFit/>
          </a:bodyPr>
          <a:lstStyle/>
          <a:p>
            <a:pPr algn="ctr"/>
            <a:r>
              <a:rPr lang="en-US" sz="2800" b="1" dirty="0">
                <a:solidFill>
                  <a:schemeClr val="accent1"/>
                </a:solidFill>
              </a:rPr>
              <a:t>Helpful Local Council Links for things to do these School Holidays: </a:t>
            </a:r>
            <a:endParaRPr lang="en-AU" sz="2800" b="1" dirty="0">
              <a:solidFill>
                <a:schemeClr val="accent1"/>
              </a:solidFill>
            </a:endParaRPr>
          </a:p>
        </p:txBody>
      </p:sp>
    </p:spTree>
    <p:extLst>
      <p:ext uri="{BB962C8B-B14F-4D97-AF65-F5344CB8AC3E}">
        <p14:creationId xmlns:p14="http://schemas.microsoft.com/office/powerpoint/2010/main" val="923552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950654-3E9C-BF83-B72D-359F517292B9}"/>
              </a:ext>
            </a:extLst>
          </p:cNvPr>
          <p:cNvSpPr txBox="1"/>
          <p:nvPr/>
        </p:nvSpPr>
        <p:spPr>
          <a:xfrm>
            <a:off x="116839" y="128955"/>
            <a:ext cx="11861801" cy="523220"/>
          </a:xfrm>
          <a:prstGeom prst="rect">
            <a:avLst/>
          </a:prstGeom>
          <a:noFill/>
        </p:spPr>
        <p:txBody>
          <a:bodyPr wrap="square">
            <a:spAutoFit/>
          </a:bodyPr>
          <a:lstStyle/>
          <a:p>
            <a:pPr algn="ctr"/>
            <a:r>
              <a:rPr lang="en-US" sz="2800" b="1" dirty="0">
                <a:solidFill>
                  <a:schemeClr val="accent1"/>
                </a:solidFill>
              </a:rPr>
              <a:t>Helpful Local Council Links for things to do these School Holidays: </a:t>
            </a:r>
            <a:endParaRPr lang="en-AU" sz="2800" b="1" dirty="0">
              <a:solidFill>
                <a:schemeClr val="accent1"/>
              </a:solidFill>
            </a:endParaRPr>
          </a:p>
        </p:txBody>
      </p:sp>
      <p:graphicFrame>
        <p:nvGraphicFramePr>
          <p:cNvPr id="9" name="Content Placeholder 8">
            <a:extLst>
              <a:ext uri="{FF2B5EF4-FFF2-40B4-BE49-F238E27FC236}">
                <a16:creationId xmlns:a16="http://schemas.microsoft.com/office/drawing/2014/main" id="{41B2BA0F-AE5E-180C-44F3-DA1B27174CAD}"/>
              </a:ext>
            </a:extLst>
          </p:cNvPr>
          <p:cNvGraphicFramePr>
            <a:graphicFrameLocks noGrp="1"/>
          </p:cNvGraphicFramePr>
          <p:nvPr>
            <p:ph idx="1"/>
            <p:extLst>
              <p:ext uri="{D42A27DB-BD31-4B8C-83A1-F6EECF244321}">
                <p14:modId xmlns:p14="http://schemas.microsoft.com/office/powerpoint/2010/main" val="44816393"/>
              </p:ext>
            </p:extLst>
          </p:nvPr>
        </p:nvGraphicFramePr>
        <p:xfrm>
          <a:off x="116839" y="1087122"/>
          <a:ext cx="11963402" cy="5700577"/>
        </p:xfrm>
        <a:graphic>
          <a:graphicData uri="http://schemas.openxmlformats.org/drawingml/2006/table">
            <a:tbl>
              <a:tblPr firstRow="1" firstCol="1" bandRow="1">
                <a:tableStyleId>{5C22544A-7EE6-4342-B048-85BDC9FD1C3A}</a:tableStyleId>
              </a:tblPr>
              <a:tblGrid>
                <a:gridCol w="1417923">
                  <a:extLst>
                    <a:ext uri="{9D8B030D-6E8A-4147-A177-3AD203B41FA5}">
                      <a16:colId xmlns:a16="http://schemas.microsoft.com/office/drawing/2014/main" val="3846934309"/>
                    </a:ext>
                  </a:extLst>
                </a:gridCol>
                <a:gridCol w="5158390">
                  <a:extLst>
                    <a:ext uri="{9D8B030D-6E8A-4147-A177-3AD203B41FA5}">
                      <a16:colId xmlns:a16="http://schemas.microsoft.com/office/drawing/2014/main" val="2167790064"/>
                    </a:ext>
                  </a:extLst>
                </a:gridCol>
                <a:gridCol w="5387089">
                  <a:extLst>
                    <a:ext uri="{9D8B030D-6E8A-4147-A177-3AD203B41FA5}">
                      <a16:colId xmlns:a16="http://schemas.microsoft.com/office/drawing/2014/main" val="869139425"/>
                    </a:ext>
                  </a:extLst>
                </a:gridCol>
              </a:tblGrid>
              <a:tr h="340979">
                <a:tc>
                  <a:txBody>
                    <a:bodyPr/>
                    <a:lstStyle/>
                    <a:p>
                      <a:pPr>
                        <a:spcAft>
                          <a:spcPts val="600"/>
                        </a:spcAft>
                      </a:pPr>
                      <a:r>
                        <a:rPr lang="en-AU" sz="1400" dirty="0">
                          <a:effectLst/>
                        </a:rPr>
                        <a:t>Service</a:t>
                      </a:r>
                      <a:endParaRPr lang="en-AU"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36195" marB="36195"/>
                </a:tc>
                <a:tc>
                  <a:txBody>
                    <a:bodyPr/>
                    <a:lstStyle/>
                    <a:p>
                      <a:pPr>
                        <a:spcAft>
                          <a:spcPts val="600"/>
                        </a:spcAft>
                      </a:pPr>
                      <a:r>
                        <a:rPr lang="en-AU" sz="1400">
                          <a:effectLst/>
                        </a:rPr>
                        <a:t>What the service can provide</a:t>
                      </a:r>
                      <a:endParaRPr lang="en-AU" sz="1400" b="1">
                        <a:solidFill>
                          <a:srgbClr val="FFFFFF"/>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36195" marB="36195"/>
                </a:tc>
                <a:tc>
                  <a:txBody>
                    <a:bodyPr/>
                    <a:lstStyle/>
                    <a:p>
                      <a:pPr>
                        <a:spcAft>
                          <a:spcPts val="600"/>
                        </a:spcAft>
                      </a:pPr>
                      <a:r>
                        <a:rPr lang="en-US"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Links</a:t>
                      </a:r>
                      <a:endParaRPr lang="en-AU"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36195" marB="36195"/>
                </a:tc>
                <a:extLst>
                  <a:ext uri="{0D108BD9-81ED-4DB2-BD59-A6C34878D82A}">
                    <a16:rowId xmlns:a16="http://schemas.microsoft.com/office/drawing/2014/main" val="1493320174"/>
                  </a:ext>
                </a:extLst>
              </a:tr>
              <a:tr h="2147337">
                <a:tc>
                  <a:txBody>
                    <a:bodyPr/>
                    <a:lstStyle/>
                    <a:p>
                      <a:pPr>
                        <a:spcAft>
                          <a:spcPts val="600"/>
                        </a:spcAft>
                      </a:pPr>
                      <a:r>
                        <a:rPr lang="en-AU"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Mitchell Shire Council</a:t>
                      </a:r>
                    </a:p>
                  </a:txBody>
                  <a:tcPr marL="68580" marR="68580" marT="36195" marB="3619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effectLst/>
                        </a:rPr>
                        <a:t>Mitchell Shire have a range of programs and support services available, including youth services and FREE access to outdoor swimming pools over the summer period.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4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400" b="1" i="1" dirty="0">
                          <a:effectLst/>
                        </a:rPr>
                        <a:t>Note: Seymour outdoor swimming pool is currently closed due to damage from recent flooding.  </a:t>
                      </a:r>
                      <a:endParaRPr lang="en-AU" sz="1400" b="1" i="1" dirty="0">
                        <a:effectLst/>
                        <a:latin typeface="Arial" panose="020B0604020202020204" pitchFamily="34" charset="0"/>
                        <a:cs typeface="Times New Roman" panose="02020603050405020304" pitchFamily="18" charset="0"/>
                      </a:endParaRPr>
                    </a:p>
                  </a:txBody>
                  <a:tcPr marL="68580" marR="68580" marT="36195" marB="36195"/>
                </a:tc>
                <a:tc>
                  <a:txBody>
                    <a:bodyPr/>
                    <a:lstStyle/>
                    <a:p>
                      <a:r>
                        <a:rPr lang="en-AU" sz="1400" dirty="0">
                          <a:hlinkClick r:id="rId2"/>
                        </a:rPr>
                        <a:t>Mitchell Shire Council | Mitchell Shire Council</a:t>
                      </a:r>
                      <a:endParaRPr lang="en-AU" sz="1400" dirty="0"/>
                    </a:p>
                    <a:p>
                      <a:endParaRPr lang="en-AU" sz="1400" dirty="0">
                        <a:effectLst/>
                        <a:latin typeface="Arial" panose="020B0604020202020204" pitchFamily="34" charset="0"/>
                        <a:cs typeface="Times New Roman" panose="02020603050405020304" pitchFamily="18" charset="0"/>
                      </a:endParaRPr>
                    </a:p>
                    <a:p>
                      <a:r>
                        <a:rPr lang="en-AU" sz="1400" dirty="0">
                          <a:hlinkClick r:id="rId3"/>
                        </a:rPr>
                        <a:t>Christmas and New Year events in Mitchell Shire | Mitchell Shire Council</a:t>
                      </a:r>
                      <a:endParaRPr lang="en-AU" sz="1400" dirty="0"/>
                    </a:p>
                    <a:p>
                      <a:endParaRPr lang="en-AU" sz="1400" dirty="0">
                        <a:effectLst/>
                        <a:latin typeface="Arial" panose="020B0604020202020204" pitchFamily="34" charset="0"/>
                        <a:cs typeface="Times New Roman" panose="02020603050405020304" pitchFamily="18" charset="0"/>
                      </a:endParaRPr>
                    </a:p>
                    <a:p>
                      <a:r>
                        <a:rPr lang="en-AU" sz="1400" dirty="0">
                          <a:hlinkClick r:id="rId4"/>
                        </a:rPr>
                        <a:t>Leisure and aquatic centres | Sport and recreation | Mitchell Shire Council</a:t>
                      </a:r>
                      <a:endParaRPr lang="en-AU" sz="1400" dirty="0"/>
                    </a:p>
                    <a:p>
                      <a:endParaRPr lang="en-AU" sz="1400" dirty="0">
                        <a:effectLst/>
                        <a:latin typeface="Arial" panose="020B0604020202020204" pitchFamily="34" charset="0"/>
                        <a:cs typeface="Times New Roman" panose="02020603050405020304" pitchFamily="18" charset="0"/>
                      </a:endParaRPr>
                    </a:p>
                    <a:p>
                      <a:r>
                        <a:rPr lang="en-AU" sz="1400" dirty="0">
                          <a:hlinkClick r:id="rId5"/>
                        </a:rPr>
                        <a:t>Youth services | Services | Mitchell Shire Council</a:t>
                      </a:r>
                      <a:endParaRPr lang="en-AU" sz="1400" dirty="0">
                        <a:effectLst/>
                        <a:latin typeface="Arial" panose="020B0604020202020204" pitchFamily="34" charset="0"/>
                        <a:cs typeface="Times New Roman" panose="02020603050405020304" pitchFamily="18" charset="0"/>
                      </a:endParaRPr>
                    </a:p>
                    <a:p>
                      <a:endParaRPr lang="en-AU"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36195" marB="36195"/>
                </a:tc>
                <a:extLst>
                  <a:ext uri="{0D108BD9-81ED-4DB2-BD59-A6C34878D82A}">
                    <a16:rowId xmlns:a16="http://schemas.microsoft.com/office/drawing/2014/main" val="3134580012"/>
                  </a:ext>
                </a:extLst>
              </a:tr>
              <a:tr h="3153608">
                <a:tc>
                  <a:txBody>
                    <a:bodyPr/>
                    <a:lstStyle/>
                    <a:p>
                      <a:pPr>
                        <a:spcAft>
                          <a:spcPts val="600"/>
                        </a:spcAft>
                      </a:pPr>
                      <a:r>
                        <a:rPr lang="en-AU"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Murrindindi Council</a:t>
                      </a:r>
                    </a:p>
                  </a:txBody>
                  <a:tcPr marL="68580" marR="68580" marT="36195" marB="36195"/>
                </a:tc>
                <a:tc>
                  <a:txBody>
                    <a:bodyPr/>
                    <a:lstStyle/>
                    <a:p>
                      <a:pPr algn="l">
                        <a:lnSpc>
                          <a:spcPct val="107000"/>
                        </a:lnSpc>
                        <a:spcAft>
                          <a:spcPts val="800"/>
                        </a:spcAft>
                      </a:pPr>
                      <a:r>
                        <a:rPr lang="en-AU" sz="1400" dirty="0">
                          <a:effectLst/>
                        </a:rPr>
                        <a:t>Murrindindi Shire have a range of programs and support services available, including FREE access to shire operated public swimming pools. </a:t>
                      </a:r>
                    </a:p>
                    <a:p>
                      <a:endParaRPr lang="en-AU" sz="1400" dirty="0">
                        <a:effectLst/>
                        <a:latin typeface="Arial" panose="020B0604020202020204" pitchFamily="34" charset="0"/>
                        <a:cs typeface="Times New Roman" panose="02020603050405020304" pitchFamily="18" charset="0"/>
                      </a:endParaRPr>
                    </a:p>
                  </a:txBody>
                  <a:tcPr marL="68580" marR="68580" marT="36195" marB="36195"/>
                </a:tc>
                <a:tc>
                  <a:txBody>
                    <a:bodyPr/>
                    <a:lstStyle/>
                    <a:p>
                      <a:r>
                        <a:rPr lang="en-AU" sz="1400" dirty="0">
                          <a:effectLst/>
                          <a:latin typeface="Arial" panose="020B0604020202020204" pitchFamily="34" charset="0"/>
                          <a:cs typeface="Times New Roman" panose="02020603050405020304" pitchFamily="18" charset="0"/>
                          <a:hlinkClick r:id="rId6"/>
                        </a:rPr>
                        <a:t>Murrindindi Shire Council</a:t>
                      </a:r>
                      <a:endParaRPr lang="en-AU" sz="1400" dirty="0">
                        <a:effectLst/>
                        <a:latin typeface="Arial" panose="020B0604020202020204" pitchFamily="34" charset="0"/>
                        <a:cs typeface="Times New Roman" panose="02020603050405020304" pitchFamily="18" charset="0"/>
                      </a:endParaRPr>
                    </a:p>
                    <a:p>
                      <a:endParaRPr lang="en-AU" sz="1400" dirty="0">
                        <a:effectLst/>
                        <a:latin typeface="Arial" panose="020B0604020202020204" pitchFamily="34" charset="0"/>
                        <a:cs typeface="Times New Roman" panose="02020603050405020304" pitchFamily="18" charset="0"/>
                      </a:endParaRPr>
                    </a:p>
                    <a:p>
                      <a:r>
                        <a:rPr lang="en-AU" sz="1400" dirty="0" err="1">
                          <a:effectLst/>
                          <a:latin typeface="Arial" panose="020B0604020202020204" pitchFamily="34" charset="0"/>
                          <a:cs typeface="Times New Roman" panose="02020603050405020304" pitchFamily="18" charset="0"/>
                          <a:hlinkClick r:id="rId7"/>
                        </a:rPr>
                        <a:t>DindiLink</a:t>
                      </a:r>
                      <a:r>
                        <a:rPr lang="en-AU" sz="1400" dirty="0">
                          <a:effectLst/>
                          <a:latin typeface="Arial" panose="020B0604020202020204" pitchFamily="34" charset="0"/>
                          <a:cs typeface="Times New Roman" panose="02020603050405020304" pitchFamily="18" charset="0"/>
                          <a:hlinkClick r:id="rId7"/>
                        </a:rPr>
                        <a:t> Social Supports</a:t>
                      </a:r>
                      <a:endParaRPr lang="en-AU" sz="1400" dirty="0">
                        <a:effectLst/>
                        <a:latin typeface="Arial" panose="020B0604020202020204" pitchFamily="34" charset="0"/>
                        <a:cs typeface="Times New Roman" panose="02020603050405020304" pitchFamily="18" charset="0"/>
                      </a:endParaRPr>
                    </a:p>
                    <a:p>
                      <a:endParaRPr lang="en-AU" sz="1400" dirty="0">
                        <a:effectLst/>
                        <a:latin typeface="Arial" panose="020B0604020202020204" pitchFamily="34" charset="0"/>
                        <a:cs typeface="Times New Roman" panose="02020603050405020304" pitchFamily="18" charset="0"/>
                      </a:endParaRPr>
                    </a:p>
                    <a:p>
                      <a:r>
                        <a:rPr lang="en-AU" sz="1400" dirty="0">
                          <a:effectLst/>
                          <a:latin typeface="Arial" panose="020B0604020202020204" pitchFamily="34" charset="0"/>
                          <a:cs typeface="Times New Roman" panose="02020603050405020304" pitchFamily="18" charset="0"/>
                          <a:hlinkClick r:id="rId8"/>
                        </a:rPr>
                        <a:t>Murrindindi Youth Services</a:t>
                      </a:r>
                      <a:endParaRPr lang="en-AU" sz="1400" dirty="0">
                        <a:effectLst/>
                        <a:latin typeface="Arial" panose="020B0604020202020204" pitchFamily="34" charset="0"/>
                        <a:cs typeface="Times New Roman" panose="02020603050405020304" pitchFamily="18" charset="0"/>
                      </a:endParaRPr>
                    </a:p>
                    <a:p>
                      <a:endParaRPr lang="en-AU" sz="1400" dirty="0">
                        <a:effectLst/>
                        <a:latin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effectLst/>
                          <a:latin typeface="Arial" panose="020B0604020202020204" pitchFamily="34" charset="0"/>
                          <a:cs typeface="Times New Roman" panose="02020603050405020304" pitchFamily="18" charset="0"/>
                          <a:hlinkClick r:id="rId7"/>
                        </a:rPr>
                        <a:t>Murrindindi Shire Youth | Alexandra VIC | Facebook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400" dirty="0">
                        <a:effectLst/>
                        <a:latin typeface="Arial" panose="020B0604020202020204" pitchFamily="34" charset="0"/>
                        <a:cs typeface="Times New Roman" panose="02020603050405020304" pitchFamily="18" charset="0"/>
                        <a:hlinkClick r:id="rId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effectLst/>
                          <a:latin typeface="Arial" panose="020B0604020202020204" pitchFamily="34" charset="0"/>
                          <a:cs typeface="Times New Roman" panose="02020603050405020304" pitchFamily="18" charset="0"/>
                          <a:hlinkClick r:id="rId7"/>
                        </a:rPr>
                        <a:t>Swimming Pools - Murrindindi Shire Council</a:t>
                      </a:r>
                    </a:p>
                    <a:p>
                      <a:endParaRPr lang="en-AU"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36195" marB="36195"/>
                </a:tc>
                <a:extLst>
                  <a:ext uri="{0D108BD9-81ED-4DB2-BD59-A6C34878D82A}">
                    <a16:rowId xmlns:a16="http://schemas.microsoft.com/office/drawing/2014/main" val="1117702128"/>
                  </a:ext>
                </a:extLst>
              </a:tr>
            </a:tbl>
          </a:graphicData>
        </a:graphic>
      </p:graphicFrame>
    </p:spTree>
    <p:extLst>
      <p:ext uri="{BB962C8B-B14F-4D97-AF65-F5344CB8AC3E}">
        <p14:creationId xmlns:p14="http://schemas.microsoft.com/office/powerpoint/2010/main" val="2980270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A0429C94-AB08-41F5-9E20-0C503BC31AF5}"/>
              </a:ext>
            </a:extLst>
          </p:cNvPr>
          <p:cNvGraphicFramePr>
            <a:graphicFrameLocks noGrp="1"/>
          </p:cNvGraphicFramePr>
          <p:nvPr>
            <p:ph idx="1"/>
            <p:extLst>
              <p:ext uri="{D42A27DB-BD31-4B8C-83A1-F6EECF244321}">
                <p14:modId xmlns:p14="http://schemas.microsoft.com/office/powerpoint/2010/main" val="2592092749"/>
              </p:ext>
            </p:extLst>
          </p:nvPr>
        </p:nvGraphicFramePr>
        <p:xfrm>
          <a:off x="111759" y="772572"/>
          <a:ext cx="11968481" cy="6154674"/>
        </p:xfrm>
        <a:graphic>
          <a:graphicData uri="http://schemas.openxmlformats.org/drawingml/2006/table">
            <a:tbl>
              <a:tblPr firstRow="1" firstCol="1" bandRow="1">
                <a:tableStyleId>{5C22544A-7EE6-4342-B048-85BDC9FD1C3A}</a:tableStyleId>
              </a:tblPr>
              <a:tblGrid>
                <a:gridCol w="1229361">
                  <a:extLst>
                    <a:ext uri="{9D8B030D-6E8A-4147-A177-3AD203B41FA5}">
                      <a16:colId xmlns:a16="http://schemas.microsoft.com/office/drawing/2014/main" val="2980627321"/>
                    </a:ext>
                  </a:extLst>
                </a:gridCol>
                <a:gridCol w="3157305">
                  <a:extLst>
                    <a:ext uri="{9D8B030D-6E8A-4147-A177-3AD203B41FA5}">
                      <a16:colId xmlns:a16="http://schemas.microsoft.com/office/drawing/2014/main" val="2563591999"/>
                    </a:ext>
                  </a:extLst>
                </a:gridCol>
                <a:gridCol w="4259495">
                  <a:extLst>
                    <a:ext uri="{9D8B030D-6E8A-4147-A177-3AD203B41FA5}">
                      <a16:colId xmlns:a16="http://schemas.microsoft.com/office/drawing/2014/main" val="1763431934"/>
                    </a:ext>
                  </a:extLst>
                </a:gridCol>
                <a:gridCol w="3322320">
                  <a:extLst>
                    <a:ext uri="{9D8B030D-6E8A-4147-A177-3AD203B41FA5}">
                      <a16:colId xmlns:a16="http://schemas.microsoft.com/office/drawing/2014/main" val="103905786"/>
                    </a:ext>
                  </a:extLst>
                </a:gridCol>
              </a:tblGrid>
              <a:tr h="259944">
                <a:tc>
                  <a:txBody>
                    <a:bodyPr/>
                    <a:lstStyle/>
                    <a:p>
                      <a:pPr>
                        <a:spcAft>
                          <a:spcPts val="600"/>
                        </a:spcAft>
                      </a:pPr>
                      <a:r>
                        <a:rPr lang="en-AU" sz="1400" dirty="0">
                          <a:effectLst/>
                        </a:rPr>
                        <a:t>Service</a:t>
                      </a:r>
                      <a:endParaRPr lang="en-AU"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36195" marB="36195"/>
                </a:tc>
                <a:tc>
                  <a:txBody>
                    <a:bodyPr/>
                    <a:lstStyle/>
                    <a:p>
                      <a:pPr>
                        <a:spcAft>
                          <a:spcPts val="600"/>
                        </a:spcAft>
                      </a:pPr>
                      <a:r>
                        <a:rPr lang="en-AU" sz="1400">
                          <a:effectLst/>
                        </a:rPr>
                        <a:t>What the service can provide</a:t>
                      </a:r>
                      <a:endParaRPr lang="en-AU" sz="1400" b="1">
                        <a:solidFill>
                          <a:srgbClr val="FFFFFF"/>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36195" marB="36195"/>
                </a:tc>
                <a:tc>
                  <a:txBody>
                    <a:bodyPr/>
                    <a:lstStyle/>
                    <a:p>
                      <a:pPr>
                        <a:spcAft>
                          <a:spcPts val="600"/>
                        </a:spcAft>
                      </a:pPr>
                      <a:r>
                        <a:rPr lang="en-AU" sz="1400" dirty="0">
                          <a:effectLst/>
                        </a:rPr>
                        <a:t>Contact/ Website Seymour</a:t>
                      </a:r>
                      <a:endParaRPr lang="en-AU"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36195" marB="36195"/>
                </a:tc>
                <a:tc>
                  <a:txBody>
                    <a:bodyPr/>
                    <a:lstStyle/>
                    <a:p>
                      <a:pPr>
                        <a:spcAft>
                          <a:spcPts val="600"/>
                        </a:spcAft>
                      </a:pPr>
                      <a:r>
                        <a:rPr lang="en-AU"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Shepparton </a:t>
                      </a:r>
                    </a:p>
                  </a:txBody>
                  <a:tcPr marL="68580" marR="68580" marT="36195" marB="36195"/>
                </a:tc>
                <a:extLst>
                  <a:ext uri="{0D108BD9-81ED-4DB2-BD59-A6C34878D82A}">
                    <a16:rowId xmlns:a16="http://schemas.microsoft.com/office/drawing/2014/main" val="3060339227"/>
                  </a:ext>
                </a:extLst>
              </a:tr>
              <a:tr h="1618584">
                <a:tc>
                  <a:txBody>
                    <a:bodyPr/>
                    <a:lstStyle/>
                    <a:p>
                      <a:pPr>
                        <a:spcAft>
                          <a:spcPts val="600"/>
                        </a:spcAft>
                      </a:pPr>
                      <a:r>
                        <a:rPr lang="en-AU"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The Bridge Youth Services </a:t>
                      </a:r>
                    </a:p>
                  </a:txBody>
                  <a:tcPr marL="68580" marR="68580" marT="36195" marB="36195"/>
                </a:tc>
                <a:tc>
                  <a:txBody>
                    <a:bodyPr/>
                    <a:lstStyle/>
                    <a:p>
                      <a:pPr marL="0" lvl="0" indent="0">
                        <a:buFont typeface="Symbol" panose="05050102010706020507" pitchFamily="18" charset="2"/>
                        <a:buNone/>
                      </a:pPr>
                      <a:r>
                        <a:rPr lang="en-AU" sz="1400" b="0" i="0" kern="1200" dirty="0">
                          <a:solidFill>
                            <a:schemeClr val="dk1"/>
                          </a:solidFill>
                          <a:effectLst/>
                          <a:latin typeface="+mn-lt"/>
                          <a:ea typeface="+mn-ea"/>
                          <a:cs typeface="+mn-cs"/>
                        </a:rPr>
                        <a:t>TBYS will provide housing, life and parenting skills for young parents to settle into their homes to establish a good rental history and importantly build a safe and secure home for their children. TBYS also provides youth programs that foster connection and skill building.</a:t>
                      </a:r>
                      <a:endParaRPr lang="en-AU" sz="1400" dirty="0">
                        <a:effectLst/>
                        <a:latin typeface="+mn-lt"/>
                        <a:ea typeface="Open Sans" panose="020B0606030504020204" pitchFamily="34" charset="0"/>
                        <a:cs typeface="Open Sans" panose="020B0606030504020204" pitchFamily="34" charset="0"/>
                      </a:endParaRPr>
                    </a:p>
                  </a:txBody>
                  <a:tcPr marL="68580" marR="68580" marT="36195" marB="3619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b="1" dirty="0">
                          <a:effectLst/>
                          <a:latin typeface="+mn-lt"/>
                          <a:ea typeface="Calibri" panose="020F0502020204030204" pitchFamily="34" charset="0"/>
                          <a:cs typeface="Times New Roman" panose="02020603050405020304" pitchFamily="18" charset="0"/>
                        </a:rPr>
                        <a:t>Phone</a:t>
                      </a:r>
                      <a:br>
                        <a:rPr lang="en-AU" sz="1400" b="0" dirty="0">
                          <a:effectLst/>
                          <a:latin typeface="+mn-lt"/>
                          <a:ea typeface="Calibri" panose="020F0502020204030204" pitchFamily="34" charset="0"/>
                          <a:cs typeface="Times New Roman" panose="02020603050405020304" pitchFamily="18" charset="0"/>
                        </a:rPr>
                      </a:br>
                      <a:r>
                        <a:rPr lang="en-AU" sz="1400" b="0" dirty="0">
                          <a:effectLst/>
                          <a:latin typeface="+mn-lt"/>
                          <a:ea typeface="Calibri" panose="020F0502020204030204" pitchFamily="34" charset="0"/>
                          <a:cs typeface="Times New Roman" panose="02020603050405020304" pitchFamily="18" charset="0"/>
                        </a:rPr>
                        <a:t>(</a:t>
                      </a:r>
                      <a:r>
                        <a:rPr lang="en-AU" sz="1400" b="0" i="0" kern="1200" dirty="0">
                          <a:solidFill>
                            <a:schemeClr val="dk1"/>
                          </a:solidFill>
                          <a:effectLst/>
                          <a:latin typeface="+mn-lt"/>
                          <a:ea typeface="+mn-ea"/>
                          <a:cs typeface="+mn-cs"/>
                        </a:rPr>
                        <a:t>03) 5799 1298</a:t>
                      </a:r>
                      <a:br>
                        <a:rPr lang="en-AU" sz="1400" b="0" i="0" kern="1200" dirty="0">
                          <a:solidFill>
                            <a:schemeClr val="dk1"/>
                          </a:solidFill>
                          <a:effectLst/>
                          <a:latin typeface="+mn-lt"/>
                          <a:ea typeface="+mn-ea"/>
                          <a:cs typeface="+mn-cs"/>
                        </a:rPr>
                      </a:br>
                      <a:br>
                        <a:rPr lang="en-AU" sz="1400" b="0" i="0" kern="1200" dirty="0">
                          <a:solidFill>
                            <a:schemeClr val="dk1"/>
                          </a:solidFill>
                          <a:effectLst/>
                          <a:latin typeface="+mn-lt"/>
                          <a:ea typeface="+mn-ea"/>
                          <a:cs typeface="+mn-cs"/>
                        </a:rPr>
                      </a:br>
                      <a:br>
                        <a:rPr lang="en-AU" sz="1400" dirty="0"/>
                      </a:br>
                      <a:r>
                        <a:rPr lang="en-AU" sz="1400" b="1" dirty="0"/>
                        <a:t>Address</a:t>
                      </a:r>
                      <a:r>
                        <a:rPr lang="en-AU" sz="1400" dirty="0"/>
                        <a:t> </a:t>
                      </a:r>
                      <a:r>
                        <a:rPr lang="en-AU" sz="1400" b="0" i="0" kern="1200" dirty="0">
                          <a:solidFill>
                            <a:schemeClr val="dk1"/>
                          </a:solidFill>
                          <a:effectLst/>
                          <a:latin typeface="+mn-lt"/>
                          <a:ea typeface="+mn-ea"/>
                          <a:cs typeface="+mn-cs"/>
                        </a:rPr>
                        <a:t>119 Wellington St, Wallan</a:t>
                      </a:r>
                      <a:endParaRPr lang="en-AU" sz="1400" b="0" dirty="0">
                        <a:effectLst/>
                        <a:latin typeface="+mn-lt"/>
                        <a:ea typeface="Calibri" panose="020F0502020204030204" pitchFamily="34" charset="0"/>
                        <a:cs typeface="Times New Roman" panose="02020603050405020304" pitchFamily="18" charset="0"/>
                      </a:endParaRPr>
                    </a:p>
                  </a:txBody>
                  <a:tcPr marL="68580" marR="68580" marT="36195" marB="36195"/>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AU" sz="1400" b="1" i="0" kern="1200" dirty="0">
                          <a:solidFill>
                            <a:schemeClr val="dk1"/>
                          </a:solidFill>
                          <a:effectLst/>
                          <a:latin typeface="+mn-lt"/>
                          <a:ea typeface="+mn-ea"/>
                          <a:cs typeface="+mn-cs"/>
                        </a:rPr>
                        <a:t>Phone</a:t>
                      </a:r>
                      <a:br>
                        <a:rPr lang="en-AU" sz="1400" b="0" i="0" kern="1200" dirty="0">
                          <a:solidFill>
                            <a:schemeClr val="dk1"/>
                          </a:solidFill>
                          <a:effectLst/>
                          <a:latin typeface="+mn-lt"/>
                          <a:ea typeface="+mn-ea"/>
                          <a:cs typeface="+mn-cs"/>
                        </a:rPr>
                      </a:br>
                      <a:r>
                        <a:rPr lang="en-AU" sz="1400" b="0" i="0" kern="1200" dirty="0">
                          <a:solidFill>
                            <a:schemeClr val="dk1"/>
                          </a:solidFill>
                          <a:effectLst/>
                          <a:latin typeface="+mn-lt"/>
                          <a:ea typeface="+mn-ea"/>
                          <a:cs typeface="+mn-cs"/>
                        </a:rPr>
                        <a:t>(03) 5831 2390</a:t>
                      </a:r>
                    </a:p>
                    <a:p>
                      <a:pPr marL="0" marR="0" lvl="0" indent="0" algn="l" defTabSz="914400" rtl="0" eaLnBrk="1" fontAlgn="auto" latinLnBrk="0" hangingPunct="1">
                        <a:lnSpc>
                          <a:spcPct val="100000"/>
                        </a:lnSpc>
                        <a:spcBef>
                          <a:spcPts val="0"/>
                        </a:spcBef>
                        <a:spcAft>
                          <a:spcPts val="600"/>
                        </a:spcAft>
                        <a:buClrTx/>
                        <a:buSzTx/>
                        <a:buFontTx/>
                        <a:buNone/>
                        <a:tabLst/>
                        <a:defRPr/>
                      </a:pPr>
                      <a:br>
                        <a:rPr lang="en-AU" sz="1400" b="0" i="0" kern="1200" dirty="0">
                          <a:solidFill>
                            <a:schemeClr val="dk1"/>
                          </a:solidFill>
                          <a:effectLst/>
                          <a:latin typeface="+mn-lt"/>
                          <a:ea typeface="+mn-ea"/>
                          <a:cs typeface="+mn-cs"/>
                        </a:rPr>
                      </a:br>
                      <a:r>
                        <a:rPr lang="en-AU" sz="1400" b="1" i="0" kern="1200" dirty="0">
                          <a:solidFill>
                            <a:schemeClr val="dk1"/>
                          </a:solidFill>
                          <a:effectLst/>
                          <a:latin typeface="+mn-lt"/>
                          <a:ea typeface="+mn-ea"/>
                          <a:cs typeface="+mn-cs"/>
                        </a:rPr>
                        <a:t>Email</a:t>
                      </a:r>
                      <a:br>
                        <a:rPr lang="en-AU" sz="1400" b="0" i="0" kern="1200" dirty="0">
                          <a:solidFill>
                            <a:schemeClr val="dk1"/>
                          </a:solidFill>
                          <a:effectLst/>
                          <a:latin typeface="+mn-lt"/>
                          <a:ea typeface="+mn-ea"/>
                          <a:cs typeface="+mn-cs"/>
                        </a:rPr>
                      </a:br>
                      <a:r>
                        <a:rPr lang="en-AU" sz="1400" b="0" i="0" u="sng" kern="1200" dirty="0">
                          <a:solidFill>
                            <a:schemeClr val="dk1"/>
                          </a:solidFill>
                          <a:effectLst/>
                          <a:latin typeface="+mn-lt"/>
                          <a:ea typeface="+mn-ea"/>
                          <a:cs typeface="+mn-cs"/>
                          <a:hlinkClick r:id="rId2"/>
                        </a:rPr>
                        <a:t>shepparton@thebridge.org.au</a:t>
                      </a:r>
                      <a:r>
                        <a:rPr lang="en-AU" sz="1400" b="0" i="0" kern="1200" dirty="0">
                          <a:solidFill>
                            <a:schemeClr val="dk1"/>
                          </a:solidFill>
                          <a:effectLst/>
                          <a:latin typeface="+mn-lt"/>
                          <a:ea typeface="+mn-ea"/>
                          <a:cs typeface="+mn-cs"/>
                        </a:rPr>
                        <a:t> </a:t>
                      </a:r>
                      <a:br>
                        <a:rPr lang="en-AU" sz="1400" b="0" i="0" kern="1200" dirty="0">
                          <a:solidFill>
                            <a:schemeClr val="dk1"/>
                          </a:solidFill>
                          <a:effectLst/>
                          <a:latin typeface="+mn-lt"/>
                          <a:ea typeface="+mn-ea"/>
                          <a:cs typeface="+mn-cs"/>
                        </a:rPr>
                      </a:br>
                      <a:br>
                        <a:rPr lang="en-AU" sz="1400" b="0" i="0" kern="1200" dirty="0">
                          <a:solidFill>
                            <a:schemeClr val="dk1"/>
                          </a:solidFill>
                          <a:effectLst/>
                          <a:latin typeface="+mn-lt"/>
                          <a:ea typeface="+mn-ea"/>
                          <a:cs typeface="+mn-cs"/>
                        </a:rPr>
                      </a:br>
                      <a:r>
                        <a:rPr lang="en-AU" sz="1400" b="1" i="0" kern="1200" dirty="0">
                          <a:solidFill>
                            <a:schemeClr val="dk1"/>
                          </a:solidFill>
                          <a:effectLst/>
                          <a:latin typeface="+mn-lt"/>
                          <a:ea typeface="+mn-ea"/>
                          <a:cs typeface="+mn-cs"/>
                        </a:rPr>
                        <a:t>Address</a:t>
                      </a:r>
                      <a:r>
                        <a:rPr lang="en-AU" sz="1400" b="0" i="0" kern="1200" dirty="0">
                          <a:solidFill>
                            <a:schemeClr val="dk1"/>
                          </a:solidFill>
                          <a:effectLst/>
                          <a:latin typeface="+mn-lt"/>
                          <a:ea typeface="+mn-ea"/>
                          <a:cs typeface="+mn-cs"/>
                        </a:rPr>
                        <a:t> 127 </a:t>
                      </a:r>
                      <a:r>
                        <a:rPr lang="en-AU" sz="1400" b="0" i="0" kern="1200" dirty="0" err="1">
                          <a:solidFill>
                            <a:schemeClr val="dk1"/>
                          </a:solidFill>
                          <a:effectLst/>
                          <a:latin typeface="+mn-lt"/>
                          <a:ea typeface="+mn-ea"/>
                          <a:cs typeface="+mn-cs"/>
                        </a:rPr>
                        <a:t>Welsford</a:t>
                      </a:r>
                      <a:r>
                        <a:rPr lang="en-AU" sz="1400" b="0" i="0" kern="1200" dirty="0">
                          <a:solidFill>
                            <a:schemeClr val="dk1"/>
                          </a:solidFill>
                          <a:effectLst/>
                          <a:latin typeface="+mn-lt"/>
                          <a:ea typeface="+mn-ea"/>
                          <a:cs typeface="+mn-cs"/>
                        </a:rPr>
                        <a:t> St, Shepparton</a:t>
                      </a:r>
                      <a:endParaRPr lang="en-AU"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36195" marB="36195"/>
                </a:tc>
                <a:extLst>
                  <a:ext uri="{0D108BD9-81ED-4DB2-BD59-A6C34878D82A}">
                    <a16:rowId xmlns:a16="http://schemas.microsoft.com/office/drawing/2014/main" val="3631953250"/>
                  </a:ext>
                </a:extLst>
              </a:tr>
              <a:tr h="4020408">
                <a:tc>
                  <a:txBody>
                    <a:bodyPr/>
                    <a:lstStyle/>
                    <a:p>
                      <a:pPr>
                        <a:spcAft>
                          <a:spcPts val="600"/>
                        </a:spcAft>
                      </a:pPr>
                      <a:r>
                        <a:rPr lang="en-AU"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Headspace and </a:t>
                      </a:r>
                      <a:r>
                        <a:rPr lang="en-AU" sz="1400" b="1" dirty="0" err="1">
                          <a:solidFill>
                            <a:srgbClr val="FFFFFF"/>
                          </a:solidFill>
                          <a:effectLst/>
                          <a:latin typeface="Arial" panose="020B0604020202020204" pitchFamily="34" charset="0"/>
                          <a:ea typeface="Arial" panose="020B0604020202020204" pitchFamily="34" charset="0"/>
                          <a:cs typeface="Times New Roman" panose="02020603050405020304" pitchFamily="18" charset="0"/>
                        </a:rPr>
                        <a:t>eHeadspace</a:t>
                      </a:r>
                      <a:r>
                        <a:rPr lang="en-AU"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p>
                  </a:txBody>
                  <a:tcPr marL="68580" marR="68580" marT="36195" marB="36195"/>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AU" sz="1400" dirty="0">
                          <a:effectLst/>
                        </a:rPr>
                        <a:t>Headspace and </a:t>
                      </a:r>
                      <a:r>
                        <a:rPr lang="en-AU" sz="1400" dirty="0" err="1">
                          <a:effectLst/>
                        </a:rPr>
                        <a:t>eHeadspace</a:t>
                      </a:r>
                      <a:r>
                        <a:rPr lang="en-AU" sz="1400" dirty="0">
                          <a:effectLst/>
                        </a:rPr>
                        <a:t> provides free online and telephone support &amp; counselling to young people 12-25. If you’re based in Australia and going through a tough time, eheadspace can help.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AU" sz="1400" dirty="0">
                        <a:effectLst/>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AU" sz="1400" dirty="0" err="1">
                          <a:effectLst/>
                        </a:rPr>
                        <a:t>eHeadsapce</a:t>
                      </a:r>
                      <a:r>
                        <a:rPr lang="en-AU" sz="1400" dirty="0">
                          <a:effectLst/>
                        </a:rPr>
                        <a:t> has online, 1-1 chat and  group chat – all moderated by a clinician. </a:t>
                      </a:r>
                    </a:p>
                    <a:p>
                      <a:pPr marL="0" marR="0" lvl="0" indent="0" algn="l" defTabSz="914400" rtl="0" eaLnBrk="1" fontAlgn="auto" latinLnBrk="0" hangingPunct="1">
                        <a:lnSpc>
                          <a:spcPct val="107000"/>
                        </a:lnSpc>
                        <a:spcBef>
                          <a:spcPts val="0"/>
                        </a:spcBef>
                        <a:spcAft>
                          <a:spcPts val="800"/>
                        </a:spcAft>
                        <a:buClrTx/>
                        <a:buSzTx/>
                        <a:buFontTx/>
                        <a:buNone/>
                        <a:tabLst/>
                        <a:defRPr/>
                      </a:pPr>
                      <a:r>
                        <a:rPr lang="en-AU" sz="1400" dirty="0">
                          <a:effectLst/>
                        </a:rPr>
                        <a:t>Follow on Facebook  for more information: </a:t>
                      </a:r>
                    </a:p>
                    <a:p>
                      <a:pPr marL="0" marR="0" lvl="0" indent="0" algn="l" defTabSz="914400" rtl="0" eaLnBrk="1" fontAlgn="auto" latinLnBrk="0" hangingPunct="1">
                        <a:lnSpc>
                          <a:spcPct val="107000"/>
                        </a:lnSpc>
                        <a:spcBef>
                          <a:spcPts val="0"/>
                        </a:spcBef>
                        <a:spcAft>
                          <a:spcPts val="800"/>
                        </a:spcAft>
                        <a:buClrTx/>
                        <a:buSzTx/>
                        <a:buFontTx/>
                        <a:buNone/>
                        <a:tabLst/>
                        <a:defRPr/>
                      </a:pPr>
                      <a:r>
                        <a:rPr lang="en-AU" sz="1400" dirty="0">
                          <a:effectLst/>
                        </a:rPr>
                        <a:t>headspace Shepparton</a:t>
                      </a:r>
                    </a:p>
                    <a:p>
                      <a:pPr marL="0" marR="0" lvl="0" indent="0" algn="l" defTabSz="914400" rtl="0" eaLnBrk="1" fontAlgn="auto" latinLnBrk="0" hangingPunct="1">
                        <a:lnSpc>
                          <a:spcPct val="107000"/>
                        </a:lnSpc>
                        <a:spcBef>
                          <a:spcPts val="0"/>
                        </a:spcBef>
                        <a:spcAft>
                          <a:spcPts val="800"/>
                        </a:spcAft>
                        <a:buClrTx/>
                        <a:buSzTx/>
                        <a:buFontTx/>
                        <a:buNone/>
                        <a:tabLst/>
                        <a:defRPr/>
                      </a:pPr>
                      <a:r>
                        <a:rPr lang="en-AU" sz="1400" dirty="0">
                          <a:effectLst/>
                        </a:rPr>
                        <a:t>headspace Craigieburn</a:t>
                      </a:r>
                    </a:p>
                    <a:p>
                      <a:pPr algn="l">
                        <a:lnSpc>
                          <a:spcPct val="107000"/>
                        </a:lnSpc>
                        <a:spcAft>
                          <a:spcPts val="800"/>
                        </a:spcAft>
                      </a:pPr>
                      <a:endParaRPr lang="en-AU" sz="1400" dirty="0">
                        <a:effectLst/>
                      </a:endParaRPr>
                    </a:p>
                  </a:txBody>
                  <a:tcPr marL="68580" marR="68580" marT="36195" marB="36195"/>
                </a:tc>
                <a:tc>
                  <a:txBody>
                    <a:bodyPr/>
                    <a:lstStyle/>
                    <a:p>
                      <a:r>
                        <a:rPr lang="en-AU" sz="1400" b="1" i="0" kern="1200" dirty="0">
                          <a:solidFill>
                            <a:schemeClr val="dk1"/>
                          </a:solidFill>
                          <a:effectLst/>
                          <a:latin typeface="+mn-lt"/>
                          <a:ea typeface="+mn-ea"/>
                          <a:cs typeface="+mn-cs"/>
                        </a:rPr>
                        <a:t>Phone</a:t>
                      </a:r>
                      <a:r>
                        <a:rPr lang="en-AU" sz="1400" b="0" i="0" kern="1200" dirty="0">
                          <a:solidFill>
                            <a:schemeClr val="dk1"/>
                          </a:solidFill>
                          <a:effectLst/>
                          <a:latin typeface="+mn-lt"/>
                          <a:ea typeface="+mn-ea"/>
                          <a:cs typeface="+mn-cs"/>
                        </a:rPr>
                        <a:t>  </a:t>
                      </a:r>
                      <a:br>
                        <a:rPr lang="en-AU" sz="1400" b="0" i="0" kern="1200" dirty="0">
                          <a:solidFill>
                            <a:schemeClr val="dk1"/>
                          </a:solidFill>
                          <a:effectLst/>
                          <a:latin typeface="+mn-lt"/>
                          <a:ea typeface="+mn-ea"/>
                          <a:cs typeface="+mn-cs"/>
                        </a:rPr>
                      </a:br>
                      <a:r>
                        <a:rPr lang="en-AU" sz="1400" b="0" i="0" u="none" strike="noStrike" kern="1200" dirty="0">
                          <a:solidFill>
                            <a:schemeClr val="dk1"/>
                          </a:solidFill>
                          <a:effectLst/>
                          <a:latin typeface="+mn-lt"/>
                          <a:ea typeface="+mn-ea"/>
                          <a:cs typeface="+mn-cs"/>
                          <a:hlinkClick r:id="rId3"/>
                        </a:rPr>
                        <a:t>(03) 8338 0919</a:t>
                      </a:r>
                      <a:endParaRPr lang="en-AU" sz="1400" b="0" i="0" u="none" strike="noStrike" kern="1200" dirty="0">
                        <a:solidFill>
                          <a:schemeClr val="dk1"/>
                        </a:solidFill>
                        <a:effectLst/>
                        <a:latin typeface="+mn-lt"/>
                        <a:ea typeface="+mn-ea"/>
                        <a:cs typeface="+mn-cs"/>
                      </a:endParaRPr>
                    </a:p>
                    <a:p>
                      <a:endParaRPr lang="en-AU" sz="1400" b="0" i="0" u="none" strike="noStrike"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400" b="1" i="0" u="none" strike="noStrike" kern="1200" dirty="0">
                          <a:solidFill>
                            <a:schemeClr val="dk1"/>
                          </a:solidFill>
                          <a:effectLst/>
                          <a:latin typeface="+mn-lt"/>
                          <a:ea typeface="+mn-ea"/>
                          <a:cs typeface="+mn-cs"/>
                        </a:rPr>
                        <a:t>Email</a:t>
                      </a:r>
                      <a:br>
                        <a:rPr lang="en-AU" sz="1400" b="0" i="0" u="none" strike="noStrike" kern="1200" dirty="0">
                          <a:solidFill>
                            <a:schemeClr val="dk1"/>
                          </a:solidFill>
                          <a:effectLst/>
                          <a:latin typeface="+mn-lt"/>
                          <a:ea typeface="+mn-ea"/>
                          <a:cs typeface="+mn-cs"/>
                        </a:rPr>
                      </a:br>
                      <a:r>
                        <a:rPr lang="en-AU" sz="1400" b="0" u="sng" dirty="0">
                          <a:solidFill>
                            <a:srgbClr val="4472C4"/>
                          </a:solidFill>
                          <a:effectLst/>
                          <a:latin typeface="+mn-lt"/>
                          <a:ea typeface="Calibri" panose="020F0502020204030204" pitchFamily="34" charset="0"/>
                          <a:cs typeface="Calibri" panose="020F0502020204030204" pitchFamily="34" charset="0"/>
                          <a:hlinkClick r:id="rId4"/>
                        </a:rPr>
                        <a:t>info-headspacecraigieburn@orygen.org.au</a:t>
                      </a:r>
                      <a:endParaRPr lang="en-AU" sz="1400" b="0" dirty="0">
                        <a:effectLst/>
                        <a:latin typeface="+mn-lt"/>
                        <a:ea typeface="Calibri" panose="020F0502020204030204" pitchFamily="34" charset="0"/>
                        <a:cs typeface="Times New Roman" panose="02020603050405020304" pitchFamily="18" charset="0"/>
                      </a:endParaRPr>
                    </a:p>
                    <a:p>
                      <a:pPr algn="l">
                        <a:lnSpc>
                          <a:spcPct val="107000"/>
                        </a:lnSpc>
                        <a:spcAft>
                          <a:spcPts val="800"/>
                        </a:spcAft>
                      </a:pPr>
                      <a:endParaRPr lang="en-AU" sz="1400" b="0" u="sng" dirty="0">
                        <a:solidFill>
                          <a:srgbClr val="4472C4"/>
                        </a:solidFill>
                        <a:effectLst/>
                        <a:latin typeface="+mn-lt"/>
                        <a:ea typeface="Calibri" panose="020F0502020204030204" pitchFamily="34" charset="0"/>
                        <a:cs typeface="Calibri" panose="020F0502020204030204" pitchFamily="34" charset="0"/>
                        <a:hlinkClick r:id="rId4"/>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AU" sz="1400" b="1" i="0" kern="1200" dirty="0">
                          <a:solidFill>
                            <a:schemeClr val="dk1"/>
                          </a:solidFill>
                          <a:effectLst/>
                          <a:latin typeface="+mn-lt"/>
                          <a:ea typeface="+mn-ea"/>
                          <a:cs typeface="+mn-cs"/>
                        </a:rPr>
                        <a:t>Address</a:t>
                      </a:r>
                      <a:br>
                        <a:rPr lang="en-AU" sz="1400" b="0" i="0" kern="1200" dirty="0">
                          <a:solidFill>
                            <a:schemeClr val="dk1"/>
                          </a:solidFill>
                          <a:effectLst/>
                          <a:latin typeface="+mn-lt"/>
                          <a:ea typeface="+mn-ea"/>
                          <a:cs typeface="+mn-cs"/>
                        </a:rPr>
                      </a:br>
                      <a:r>
                        <a:rPr lang="en-AU" sz="1400" b="0" i="0" kern="1200" dirty="0">
                          <a:solidFill>
                            <a:schemeClr val="dk1"/>
                          </a:solidFill>
                          <a:effectLst/>
                          <a:latin typeface="+mn-lt"/>
                          <a:ea typeface="+mn-ea"/>
                          <a:cs typeface="+mn-cs"/>
                        </a:rPr>
                        <a:t>Suite 1, Level 1, Central Suites, Craigieburn Central, 340 Craigieburn Road, Craigieburn, Victoria 3064</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AU" sz="1400" b="0" i="0" u="sng" kern="1200" dirty="0">
                        <a:solidFill>
                          <a:schemeClr val="dk1"/>
                        </a:solidFill>
                        <a:effectLst/>
                        <a:latin typeface="+mn-lt"/>
                        <a:ea typeface="+mn-ea"/>
                        <a:cs typeface="+mn-cs"/>
                        <a:hlinkClick r:id="rId4"/>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AU" sz="1400" dirty="0">
                          <a:hlinkClick r:id="rId5"/>
                        </a:rPr>
                        <a:t>eheadspace | Our Mental Health Directory | </a:t>
                      </a:r>
                      <a:r>
                        <a:rPr lang="en-AU" sz="1400" dirty="0" err="1">
                          <a:hlinkClick r:id="rId5"/>
                        </a:rPr>
                        <a:t>eMHPrac</a:t>
                      </a:r>
                      <a:endParaRPr lang="en-AU" sz="1400" b="1" u="sng" dirty="0">
                        <a:solidFill>
                          <a:srgbClr val="4472C4"/>
                        </a:solidFill>
                        <a:effectLst/>
                        <a:latin typeface="+mn-lt"/>
                        <a:ea typeface="Calibri" panose="020F0502020204030204" pitchFamily="34" charset="0"/>
                        <a:cs typeface="Calibri" panose="020F0502020204030204" pitchFamily="34" charset="0"/>
                        <a:hlinkClick r:id="rId4"/>
                      </a:endParaRPr>
                    </a:p>
                    <a:p>
                      <a:pPr algn="l">
                        <a:lnSpc>
                          <a:spcPct val="107000"/>
                        </a:lnSpc>
                        <a:spcAft>
                          <a:spcPts val="800"/>
                        </a:spcAft>
                      </a:pPr>
                      <a:endParaRPr lang="en-AU" sz="1400" dirty="0">
                        <a:effectLst/>
                        <a:latin typeface="+mn-lt"/>
                        <a:ea typeface="Calibri" panose="020F0502020204030204" pitchFamily="34" charset="0"/>
                        <a:cs typeface="Times New Roman" panose="02020603050405020304" pitchFamily="18" charset="0"/>
                      </a:endParaRPr>
                    </a:p>
                    <a:p>
                      <a:endParaRPr lang="en-AU"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36195" marB="36195"/>
                </a:tc>
                <a:tc>
                  <a:txBody>
                    <a:bodyPr/>
                    <a:lstStyle/>
                    <a:p>
                      <a:r>
                        <a:rPr lang="en-AU" sz="1400" b="1" i="0" kern="1200" dirty="0">
                          <a:solidFill>
                            <a:schemeClr val="dk1"/>
                          </a:solidFill>
                          <a:effectLst/>
                          <a:latin typeface="+mn-lt"/>
                          <a:ea typeface="+mn-ea"/>
                          <a:cs typeface="+mn-cs"/>
                        </a:rPr>
                        <a:t>Phone number</a:t>
                      </a:r>
                      <a:br>
                        <a:rPr lang="en-AU" sz="1400" b="1" i="0" kern="1200" dirty="0">
                          <a:solidFill>
                            <a:schemeClr val="dk1"/>
                          </a:solidFill>
                          <a:effectLst/>
                          <a:latin typeface="+mn-lt"/>
                          <a:ea typeface="+mn-ea"/>
                          <a:cs typeface="+mn-cs"/>
                        </a:rPr>
                      </a:br>
                      <a:r>
                        <a:rPr lang="en-AU" sz="1400" b="0" i="0" u="none" strike="noStrike" kern="1200" dirty="0">
                          <a:solidFill>
                            <a:schemeClr val="dk1"/>
                          </a:solidFill>
                          <a:effectLst/>
                          <a:latin typeface="+mn-lt"/>
                          <a:ea typeface="+mn-ea"/>
                          <a:cs typeface="+mn-cs"/>
                          <a:hlinkClick r:id="rId6"/>
                        </a:rPr>
                        <a:t>(03) 5823 8800</a:t>
                      </a:r>
                      <a:endParaRPr lang="en-AU" sz="1400" b="0" i="0" kern="1200" dirty="0">
                        <a:solidFill>
                          <a:schemeClr val="dk1"/>
                        </a:solidFill>
                        <a:effectLst/>
                        <a:latin typeface="+mn-lt"/>
                        <a:ea typeface="+mn-ea"/>
                        <a:cs typeface="+mn-cs"/>
                      </a:endParaRPr>
                    </a:p>
                    <a:p>
                      <a:endParaRPr lang="en-AU" sz="1400" b="0" i="0" kern="1200" dirty="0">
                        <a:solidFill>
                          <a:schemeClr val="dk1"/>
                        </a:solidFill>
                        <a:effectLst/>
                        <a:latin typeface="+mn-lt"/>
                        <a:ea typeface="+mn-ea"/>
                        <a:cs typeface="+mn-cs"/>
                      </a:endParaRPr>
                    </a:p>
                    <a:p>
                      <a:r>
                        <a:rPr lang="en-AU" sz="1400" b="1" i="0" kern="1200" dirty="0">
                          <a:solidFill>
                            <a:schemeClr val="dk1"/>
                          </a:solidFill>
                          <a:effectLst/>
                          <a:latin typeface="+mn-lt"/>
                          <a:ea typeface="+mn-ea"/>
                          <a:cs typeface="+mn-cs"/>
                        </a:rPr>
                        <a:t>Email</a:t>
                      </a:r>
                    </a:p>
                    <a:p>
                      <a:r>
                        <a:rPr lang="en-AU" sz="1400" b="0" i="0" u="none" strike="noStrike" kern="1200" dirty="0">
                          <a:solidFill>
                            <a:schemeClr val="dk1"/>
                          </a:solidFill>
                          <a:effectLst/>
                          <a:latin typeface="+mn-lt"/>
                          <a:ea typeface="+mn-ea"/>
                          <a:cs typeface="+mn-cs"/>
                          <a:hlinkClick r:id="rId7"/>
                        </a:rPr>
                        <a:t>headspace@gvhealth.org.au</a:t>
                      </a:r>
                      <a:endParaRPr lang="en-AU" sz="1400" b="0" i="0" u="none" strike="noStrike" kern="1200" dirty="0">
                        <a:solidFill>
                          <a:schemeClr val="dk1"/>
                        </a:solidFill>
                        <a:effectLst/>
                        <a:latin typeface="+mn-lt"/>
                        <a:ea typeface="+mn-ea"/>
                        <a:cs typeface="+mn-cs"/>
                      </a:endParaRPr>
                    </a:p>
                    <a:p>
                      <a:endParaRPr lang="en-AU" sz="1400" b="0" i="0" u="none" strike="noStrike"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AU" sz="1400" b="1" i="0" u="none" strike="noStrike" kern="1200" dirty="0">
                          <a:solidFill>
                            <a:schemeClr val="dk1"/>
                          </a:solidFill>
                          <a:effectLst/>
                          <a:latin typeface="+mn-lt"/>
                          <a:ea typeface="+mn-ea"/>
                          <a:cs typeface="+mn-cs"/>
                        </a:rPr>
                      </a:br>
                      <a:r>
                        <a:rPr lang="en-AU" sz="1400" b="1" i="0" u="none" strike="noStrike" kern="1200" dirty="0">
                          <a:solidFill>
                            <a:schemeClr val="dk1"/>
                          </a:solidFill>
                          <a:effectLst/>
                          <a:latin typeface="+mn-lt"/>
                          <a:ea typeface="+mn-ea"/>
                          <a:cs typeface="+mn-cs"/>
                        </a:rPr>
                        <a:t>Address</a:t>
                      </a:r>
                      <a:r>
                        <a:rPr lang="en-AU" sz="1400" b="0" i="0" u="none" strike="noStrike" kern="1200" dirty="0">
                          <a:solidFill>
                            <a:schemeClr val="dk1"/>
                          </a:solidFill>
                          <a:effectLst/>
                          <a:latin typeface="+mn-lt"/>
                          <a:ea typeface="+mn-ea"/>
                          <a:cs typeface="+mn-cs"/>
                        </a:rPr>
                        <a:t> </a:t>
                      </a:r>
                      <a:r>
                        <a:rPr lang="en-AU" sz="1400" b="0" i="0" kern="1200" dirty="0">
                          <a:solidFill>
                            <a:schemeClr val="dk1"/>
                          </a:solidFill>
                          <a:effectLst/>
                          <a:latin typeface="+mn-lt"/>
                          <a:ea typeface="+mn-ea"/>
                          <a:cs typeface="+mn-cs"/>
                        </a:rPr>
                        <a:t>129 High Street, Shepparton, Victoria 3630</a:t>
                      </a:r>
                    </a:p>
                    <a:p>
                      <a:endParaRPr lang="en-AU" sz="1400" b="0" i="0"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en-AU" sz="1400" dirty="0">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AU" sz="1400" dirty="0">
                          <a:hlinkClick r:id="rId5"/>
                        </a:rPr>
                        <a:t>eheadspace | Our Mental Health Directory | </a:t>
                      </a:r>
                      <a:r>
                        <a:rPr lang="en-AU" sz="1400" dirty="0" err="1">
                          <a:hlinkClick r:id="rId5"/>
                        </a:rPr>
                        <a:t>eMHPrac</a:t>
                      </a:r>
                      <a:endParaRPr lang="en-AU"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36195" marB="36195"/>
                </a:tc>
                <a:extLst>
                  <a:ext uri="{0D108BD9-81ED-4DB2-BD59-A6C34878D82A}">
                    <a16:rowId xmlns:a16="http://schemas.microsoft.com/office/drawing/2014/main" val="1665681512"/>
                  </a:ext>
                </a:extLst>
              </a:tr>
            </a:tbl>
          </a:graphicData>
        </a:graphic>
      </p:graphicFrame>
      <p:sp>
        <p:nvSpPr>
          <p:cNvPr id="3" name="TextBox 2">
            <a:extLst>
              <a:ext uri="{FF2B5EF4-FFF2-40B4-BE49-F238E27FC236}">
                <a16:creationId xmlns:a16="http://schemas.microsoft.com/office/drawing/2014/main" id="{B35ED12B-9F7C-0313-D109-2200669085D7}"/>
              </a:ext>
            </a:extLst>
          </p:cNvPr>
          <p:cNvSpPr txBox="1"/>
          <p:nvPr/>
        </p:nvSpPr>
        <p:spPr>
          <a:xfrm>
            <a:off x="111759" y="152063"/>
            <a:ext cx="11587395" cy="523220"/>
          </a:xfrm>
          <a:prstGeom prst="rect">
            <a:avLst/>
          </a:prstGeom>
          <a:noFill/>
        </p:spPr>
        <p:txBody>
          <a:bodyPr wrap="square">
            <a:spAutoFit/>
          </a:bodyPr>
          <a:lstStyle/>
          <a:p>
            <a:pPr algn="ctr"/>
            <a:r>
              <a:rPr lang="en-US" sz="2800" b="1" dirty="0">
                <a:solidFill>
                  <a:schemeClr val="accent1"/>
                </a:solidFill>
              </a:rPr>
              <a:t>Helpful Resources for Health and Wellbeing Supports </a:t>
            </a:r>
            <a:endParaRPr lang="en-AU" sz="2800" b="1" dirty="0">
              <a:solidFill>
                <a:schemeClr val="accent1"/>
              </a:solidFill>
            </a:endParaRPr>
          </a:p>
        </p:txBody>
      </p:sp>
    </p:spTree>
    <p:extLst>
      <p:ext uri="{BB962C8B-B14F-4D97-AF65-F5344CB8AC3E}">
        <p14:creationId xmlns:p14="http://schemas.microsoft.com/office/powerpoint/2010/main" val="4093337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950654-3E9C-BF83-B72D-359F517292B9}"/>
              </a:ext>
            </a:extLst>
          </p:cNvPr>
          <p:cNvSpPr txBox="1"/>
          <p:nvPr/>
        </p:nvSpPr>
        <p:spPr>
          <a:xfrm>
            <a:off x="1483042" y="344021"/>
            <a:ext cx="8427721" cy="954107"/>
          </a:xfrm>
          <a:prstGeom prst="rect">
            <a:avLst/>
          </a:prstGeom>
          <a:noFill/>
        </p:spPr>
        <p:txBody>
          <a:bodyPr wrap="square">
            <a:spAutoFit/>
          </a:bodyPr>
          <a:lstStyle/>
          <a:p>
            <a:pPr algn="ctr"/>
            <a:r>
              <a:rPr lang="en-US" sz="2800" b="1" dirty="0">
                <a:solidFill>
                  <a:schemeClr val="accent1"/>
                </a:solidFill>
              </a:rPr>
              <a:t>Helpful Services for Culturally and Linguistically Diverse Communities  </a:t>
            </a:r>
            <a:endParaRPr lang="en-AU" sz="2800" b="1" dirty="0">
              <a:solidFill>
                <a:schemeClr val="accent1"/>
              </a:solidFill>
            </a:endParaRPr>
          </a:p>
        </p:txBody>
      </p:sp>
      <p:graphicFrame>
        <p:nvGraphicFramePr>
          <p:cNvPr id="9" name="Content Placeholder 8">
            <a:extLst>
              <a:ext uri="{FF2B5EF4-FFF2-40B4-BE49-F238E27FC236}">
                <a16:creationId xmlns:a16="http://schemas.microsoft.com/office/drawing/2014/main" id="{41B2BA0F-AE5E-180C-44F3-DA1B27174CAD}"/>
              </a:ext>
            </a:extLst>
          </p:cNvPr>
          <p:cNvGraphicFramePr>
            <a:graphicFrameLocks noGrp="1"/>
          </p:cNvGraphicFramePr>
          <p:nvPr>
            <p:ph idx="1"/>
            <p:extLst>
              <p:ext uri="{D42A27DB-BD31-4B8C-83A1-F6EECF244321}">
                <p14:modId xmlns:p14="http://schemas.microsoft.com/office/powerpoint/2010/main" val="1340723245"/>
              </p:ext>
            </p:extLst>
          </p:nvPr>
        </p:nvGraphicFramePr>
        <p:xfrm>
          <a:off x="114299" y="1452879"/>
          <a:ext cx="11963402" cy="5344457"/>
        </p:xfrm>
        <a:graphic>
          <a:graphicData uri="http://schemas.openxmlformats.org/drawingml/2006/table">
            <a:tbl>
              <a:tblPr firstRow="1" firstCol="1" bandRow="1">
                <a:tableStyleId>{5C22544A-7EE6-4342-B048-85BDC9FD1C3A}</a:tableStyleId>
              </a:tblPr>
              <a:tblGrid>
                <a:gridCol w="1417923">
                  <a:extLst>
                    <a:ext uri="{9D8B030D-6E8A-4147-A177-3AD203B41FA5}">
                      <a16:colId xmlns:a16="http://schemas.microsoft.com/office/drawing/2014/main" val="3846934309"/>
                    </a:ext>
                  </a:extLst>
                </a:gridCol>
                <a:gridCol w="5158390">
                  <a:extLst>
                    <a:ext uri="{9D8B030D-6E8A-4147-A177-3AD203B41FA5}">
                      <a16:colId xmlns:a16="http://schemas.microsoft.com/office/drawing/2014/main" val="2167790064"/>
                    </a:ext>
                  </a:extLst>
                </a:gridCol>
                <a:gridCol w="5387089">
                  <a:extLst>
                    <a:ext uri="{9D8B030D-6E8A-4147-A177-3AD203B41FA5}">
                      <a16:colId xmlns:a16="http://schemas.microsoft.com/office/drawing/2014/main" val="869139425"/>
                    </a:ext>
                  </a:extLst>
                </a:gridCol>
              </a:tblGrid>
              <a:tr h="296227">
                <a:tc>
                  <a:txBody>
                    <a:bodyPr/>
                    <a:lstStyle/>
                    <a:p>
                      <a:pPr>
                        <a:spcAft>
                          <a:spcPts val="600"/>
                        </a:spcAft>
                      </a:pPr>
                      <a:r>
                        <a:rPr lang="en-AU" sz="1400" dirty="0">
                          <a:effectLst/>
                        </a:rPr>
                        <a:t>Service</a:t>
                      </a:r>
                      <a:endParaRPr lang="en-AU"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36195" marB="36195"/>
                </a:tc>
                <a:tc>
                  <a:txBody>
                    <a:bodyPr/>
                    <a:lstStyle/>
                    <a:p>
                      <a:pPr>
                        <a:spcAft>
                          <a:spcPts val="600"/>
                        </a:spcAft>
                      </a:pPr>
                      <a:r>
                        <a:rPr lang="en-AU" sz="1400">
                          <a:effectLst/>
                        </a:rPr>
                        <a:t>What the service can provide</a:t>
                      </a:r>
                      <a:endParaRPr lang="en-AU" sz="1400" b="1">
                        <a:solidFill>
                          <a:srgbClr val="FFFFFF"/>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36195" marB="36195"/>
                </a:tc>
                <a:tc>
                  <a:txBody>
                    <a:bodyPr/>
                    <a:lstStyle/>
                    <a:p>
                      <a:pPr>
                        <a:spcAft>
                          <a:spcPts val="600"/>
                        </a:spcAft>
                      </a:pPr>
                      <a:r>
                        <a:rPr lang="en-US"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Links</a:t>
                      </a:r>
                      <a:endParaRPr lang="en-AU"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36195" marB="36195"/>
                </a:tc>
                <a:extLst>
                  <a:ext uri="{0D108BD9-81ED-4DB2-BD59-A6C34878D82A}">
                    <a16:rowId xmlns:a16="http://schemas.microsoft.com/office/drawing/2014/main" val="1493320174"/>
                  </a:ext>
                </a:extLst>
              </a:tr>
              <a:tr h="1091561">
                <a:tc>
                  <a:txBody>
                    <a:bodyPr/>
                    <a:lstStyle/>
                    <a:p>
                      <a:pPr>
                        <a:spcAft>
                          <a:spcPts val="600"/>
                        </a:spcAft>
                      </a:pPr>
                      <a:r>
                        <a:rPr lang="en-AU" sz="1400" b="1" kern="1200" dirty="0">
                          <a:solidFill>
                            <a:schemeClr val="lt1"/>
                          </a:solidFill>
                          <a:effectLst/>
                          <a:latin typeface="+mn-lt"/>
                          <a:ea typeface="+mn-ea"/>
                          <a:cs typeface="+mn-cs"/>
                        </a:rPr>
                        <a:t>Primary Care connect</a:t>
                      </a:r>
                      <a:endParaRPr lang="en-AU"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36195" marB="3619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kern="1200" dirty="0">
                          <a:solidFill>
                            <a:schemeClr val="dk1"/>
                          </a:solidFill>
                          <a:effectLst/>
                          <a:latin typeface="+mn-lt"/>
                          <a:ea typeface="+mn-ea"/>
                          <a:cs typeface="+mn-cs"/>
                        </a:rPr>
                        <a:t>Programs that work specifically with multicultural youth</a:t>
                      </a:r>
                      <a:endParaRPr lang="en-AU" sz="1400" b="1" i="1" dirty="0">
                        <a:effectLst/>
                        <a:latin typeface="Arial" panose="020B0604020202020204" pitchFamily="34" charset="0"/>
                        <a:cs typeface="Times New Roman" panose="02020603050405020304" pitchFamily="18" charset="0"/>
                      </a:endParaRPr>
                    </a:p>
                  </a:txBody>
                  <a:tcPr marL="68580" marR="68580" marT="36195" marB="36195"/>
                </a:tc>
                <a:tc>
                  <a:txBody>
                    <a:bodyPr/>
                    <a:lstStyle/>
                    <a:p>
                      <a:r>
                        <a:rPr lang="en-AU" sz="1400" b="0" u="sng" kern="1200" dirty="0">
                          <a:solidFill>
                            <a:schemeClr val="dk1"/>
                          </a:solidFill>
                          <a:effectLst/>
                          <a:latin typeface="+mn-lt"/>
                          <a:ea typeface="+mn-ea"/>
                          <a:cs typeface="+mn-cs"/>
                          <a:hlinkClick r:id="rId2"/>
                        </a:rPr>
                        <a:t>Refugee Support (primarycareconnect.com.au)</a:t>
                      </a:r>
                      <a:endParaRPr lang="en-AU" sz="1400" b="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36195" marB="36195"/>
                </a:tc>
                <a:extLst>
                  <a:ext uri="{0D108BD9-81ED-4DB2-BD59-A6C34878D82A}">
                    <a16:rowId xmlns:a16="http://schemas.microsoft.com/office/drawing/2014/main" val="3134580012"/>
                  </a:ext>
                </a:extLst>
              </a:tr>
              <a:tr h="750507">
                <a:tc>
                  <a:txBody>
                    <a:bodyPr/>
                    <a:lstStyle/>
                    <a:p>
                      <a:pPr>
                        <a:spcAft>
                          <a:spcPts val="600"/>
                        </a:spcAft>
                      </a:pPr>
                      <a:r>
                        <a:rPr lang="en-AU" sz="1400" b="1" kern="1200" dirty="0">
                          <a:solidFill>
                            <a:schemeClr val="lt1"/>
                          </a:solidFill>
                          <a:effectLst/>
                          <a:latin typeface="+mn-lt"/>
                          <a:ea typeface="+mn-ea"/>
                          <a:cs typeface="+mn-cs"/>
                        </a:rPr>
                        <a:t>Uniting care </a:t>
                      </a:r>
                      <a:endParaRPr lang="en-AU"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36195" marB="36195"/>
                </a:tc>
                <a:tc>
                  <a:txBody>
                    <a:bodyPr/>
                    <a:lstStyle/>
                    <a:p>
                      <a:r>
                        <a:rPr lang="en-AU" sz="1400" kern="1200" dirty="0">
                          <a:solidFill>
                            <a:schemeClr val="dk1"/>
                          </a:solidFill>
                          <a:effectLst/>
                          <a:latin typeface="+mn-lt"/>
                          <a:ea typeface="+mn-ea"/>
                          <a:cs typeface="+mn-cs"/>
                        </a:rPr>
                        <a:t>Programs that work specifically with multicultural youth</a:t>
                      </a:r>
                      <a:endParaRPr lang="en-AU" sz="1400" dirty="0">
                        <a:effectLst/>
                        <a:latin typeface="Arial" panose="020B0604020202020204" pitchFamily="34" charset="0"/>
                        <a:cs typeface="Times New Roman" panose="02020603050405020304" pitchFamily="18" charset="0"/>
                      </a:endParaRPr>
                    </a:p>
                  </a:txBody>
                  <a:tcPr marL="68580" marR="68580" marT="36195" marB="3619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b="0" u="sng" kern="1200" dirty="0">
                          <a:solidFill>
                            <a:schemeClr val="dk1"/>
                          </a:solidFill>
                          <a:effectLst/>
                          <a:latin typeface="+mn-lt"/>
                          <a:ea typeface="+mn-ea"/>
                          <a:cs typeface="+mn-cs"/>
                          <a:hlinkClick r:id="rId3"/>
                        </a:rPr>
                        <a:t>Diversity Project | Uniting </a:t>
                      </a:r>
                      <a:r>
                        <a:rPr lang="en-AU" sz="1400" b="0" u="sng" kern="1200" dirty="0" err="1">
                          <a:solidFill>
                            <a:schemeClr val="dk1"/>
                          </a:solidFill>
                          <a:effectLst/>
                          <a:latin typeface="+mn-lt"/>
                          <a:ea typeface="+mn-ea"/>
                          <a:cs typeface="+mn-cs"/>
                          <a:hlinkClick r:id="rId3"/>
                        </a:rPr>
                        <a:t>Vic.Tas</a:t>
                      </a:r>
                      <a:r>
                        <a:rPr lang="en-AU" sz="1400" b="0" u="sng" kern="1200" dirty="0">
                          <a:solidFill>
                            <a:schemeClr val="dk1"/>
                          </a:solidFill>
                          <a:effectLst/>
                          <a:latin typeface="+mn-lt"/>
                          <a:ea typeface="+mn-ea"/>
                          <a:cs typeface="+mn-cs"/>
                          <a:hlinkClick r:id="rId3"/>
                        </a:rPr>
                        <a:t> (unitingvictas.org.au)</a:t>
                      </a:r>
                      <a:endParaRPr lang="en-AU" sz="1400" b="0" kern="1200" dirty="0">
                        <a:solidFill>
                          <a:schemeClr val="dk1"/>
                        </a:solidFill>
                        <a:effectLst/>
                        <a:latin typeface="+mn-lt"/>
                        <a:ea typeface="+mn-ea"/>
                        <a:cs typeface="+mn-cs"/>
                      </a:endParaRPr>
                    </a:p>
                    <a:p>
                      <a:endParaRPr lang="en-AU" sz="1400" b="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36195" marB="36195"/>
                </a:tc>
                <a:extLst>
                  <a:ext uri="{0D108BD9-81ED-4DB2-BD59-A6C34878D82A}">
                    <a16:rowId xmlns:a16="http://schemas.microsoft.com/office/drawing/2014/main" val="1117702128"/>
                  </a:ext>
                </a:extLst>
              </a:tr>
              <a:tr h="1603081">
                <a:tc>
                  <a:txBody>
                    <a:bodyPr/>
                    <a:lstStyle/>
                    <a:p>
                      <a:pPr>
                        <a:spcAft>
                          <a:spcPts val="600"/>
                        </a:spcAft>
                      </a:pPr>
                      <a:r>
                        <a:rPr lang="en-US"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Ethnic Council of </a:t>
                      </a:r>
                      <a:r>
                        <a:rPr lang="en-US" sz="1400" b="1" dirty="0" err="1">
                          <a:solidFill>
                            <a:srgbClr val="FFFFFF"/>
                          </a:solidFill>
                          <a:effectLst/>
                          <a:latin typeface="Arial" panose="020B0604020202020204" pitchFamily="34" charset="0"/>
                          <a:ea typeface="Arial" panose="020B0604020202020204" pitchFamily="34" charset="0"/>
                          <a:cs typeface="Times New Roman" panose="02020603050405020304" pitchFamily="18" charset="0"/>
                        </a:rPr>
                        <a:t>Shepparton</a:t>
                      </a:r>
                      <a:r>
                        <a:rPr lang="en-US"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and District</a:t>
                      </a:r>
                      <a:endParaRPr lang="en-AU"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36195" marB="36195"/>
                </a:tc>
                <a:tc>
                  <a:txBody>
                    <a:bodyPr/>
                    <a:lstStyle/>
                    <a:p>
                      <a:r>
                        <a:rPr lang="en-US" sz="1400" dirty="0">
                          <a:effectLst/>
                          <a:latin typeface="Arial" panose="020B0604020202020204" pitchFamily="34" charset="0"/>
                          <a:cs typeface="Times New Roman" panose="02020603050405020304" pitchFamily="18" charset="0"/>
                        </a:rPr>
                        <a:t>This service provides a range of programs and supports to people in the Shepparton district area and beyond</a:t>
                      </a:r>
                      <a:endParaRPr lang="en-AU" sz="1400" dirty="0">
                        <a:effectLst/>
                        <a:latin typeface="Arial" panose="020B0604020202020204" pitchFamily="34" charset="0"/>
                        <a:cs typeface="Times New Roman" panose="02020603050405020304" pitchFamily="18" charset="0"/>
                      </a:endParaRPr>
                    </a:p>
                  </a:txBody>
                  <a:tcPr marL="68580" marR="68580" marT="36195" marB="36195"/>
                </a:tc>
                <a:tc>
                  <a:txBody>
                    <a:bodyPr/>
                    <a:lstStyle/>
                    <a:p>
                      <a:r>
                        <a:rPr lang="en-AU" sz="1400" b="0" dirty="0">
                          <a:hlinkClick r:id="rId4"/>
                        </a:rPr>
                        <a:t>Ethnic Council of Shepparton and District – serving the settlement communities of the Goulburn Valley (ethniccouncilshepparton.com.au)</a:t>
                      </a:r>
                      <a:endParaRPr lang="en-AU" sz="1400" b="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36195" marB="36195"/>
                </a:tc>
                <a:extLst>
                  <a:ext uri="{0D108BD9-81ED-4DB2-BD59-A6C34878D82A}">
                    <a16:rowId xmlns:a16="http://schemas.microsoft.com/office/drawing/2014/main" val="3989776942"/>
                  </a:ext>
                </a:extLst>
              </a:tr>
              <a:tr h="1603081">
                <a:tc>
                  <a:txBody>
                    <a:bodyPr/>
                    <a:lstStyle/>
                    <a:p>
                      <a:pPr>
                        <a:spcAft>
                          <a:spcPts val="600"/>
                        </a:spcAft>
                      </a:pPr>
                      <a:r>
                        <a:rPr lang="en-US"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Mitchell Multicultural Community Association </a:t>
                      </a:r>
                      <a:endParaRPr lang="en-AU"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36195" marB="36195"/>
                </a:tc>
                <a:tc>
                  <a:txBody>
                    <a:bodyPr/>
                    <a:lstStyle/>
                    <a:p>
                      <a:r>
                        <a:rPr lang="en-US" sz="1400" dirty="0">
                          <a:effectLst/>
                          <a:latin typeface="Arial" panose="020B0604020202020204" pitchFamily="34" charset="0"/>
                          <a:cs typeface="Times New Roman" panose="02020603050405020304" pitchFamily="18" charset="0"/>
                        </a:rPr>
                        <a:t>This service provides a range of programs and supports to people in the Mitchell Shire area and beyond</a:t>
                      </a:r>
                      <a:endParaRPr lang="en-AU" sz="1400" dirty="0">
                        <a:effectLst/>
                        <a:latin typeface="Arial" panose="020B0604020202020204" pitchFamily="34" charset="0"/>
                        <a:cs typeface="Times New Roman" panose="02020603050405020304" pitchFamily="18" charset="0"/>
                      </a:endParaRPr>
                    </a:p>
                  </a:txBody>
                  <a:tcPr marL="68580" marR="68580" marT="36195" marB="36195"/>
                </a:tc>
                <a:tc>
                  <a:txBody>
                    <a:bodyPr/>
                    <a:lstStyle/>
                    <a:p>
                      <a:r>
                        <a:rPr lang="en-AU" sz="1400" b="0" dirty="0">
                          <a:hlinkClick r:id="rId5"/>
                        </a:rPr>
                        <a:t>MMCAI - Mitchell Multicultural Community Association Incorporated | Facebook</a:t>
                      </a:r>
                      <a:endParaRPr lang="en-AU" sz="1400" b="0" dirty="0"/>
                    </a:p>
                    <a:p>
                      <a:endParaRPr lang="en-AU" sz="1400" b="0" dirty="0">
                        <a:effectLst/>
                        <a:latin typeface="Arial" panose="020B0604020202020204" pitchFamily="34" charset="0"/>
                        <a:ea typeface="Arial" panose="020B0604020202020204" pitchFamily="34" charset="0"/>
                        <a:cs typeface="Times New Roman" panose="02020603050405020304" pitchFamily="18" charset="0"/>
                      </a:endParaRPr>
                    </a:p>
                    <a:p>
                      <a:r>
                        <a:rPr lang="en-AU" sz="1400" b="0" i="0" kern="1200" dirty="0">
                          <a:solidFill>
                            <a:schemeClr val="dk1"/>
                          </a:solidFill>
                          <a:effectLst/>
                          <a:latin typeface="+mn-lt"/>
                          <a:ea typeface="+mn-ea"/>
                          <a:cs typeface="+mn-cs"/>
                        </a:rPr>
                        <a:t>Email </a:t>
                      </a:r>
                      <a:br>
                        <a:rPr lang="en-AU" sz="1400" b="0" i="0" kern="1200" dirty="0">
                          <a:solidFill>
                            <a:schemeClr val="dk1"/>
                          </a:solidFill>
                          <a:effectLst/>
                          <a:latin typeface="+mn-lt"/>
                          <a:ea typeface="+mn-ea"/>
                          <a:cs typeface="+mn-cs"/>
                        </a:rPr>
                      </a:br>
                      <a:r>
                        <a:rPr lang="en-AU" sz="1400" b="0" i="0" kern="1200" dirty="0">
                          <a:solidFill>
                            <a:schemeClr val="dk1"/>
                          </a:solidFill>
                          <a:effectLst/>
                          <a:latin typeface="+mn-lt"/>
                          <a:ea typeface="+mn-ea"/>
                          <a:cs typeface="+mn-cs"/>
                        </a:rPr>
                        <a:t>mitchell.mca.inc@gmail.com</a:t>
                      </a:r>
                      <a:endParaRPr lang="en-AU" sz="1400" b="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36195" marB="36195"/>
                </a:tc>
                <a:extLst>
                  <a:ext uri="{0D108BD9-81ED-4DB2-BD59-A6C34878D82A}">
                    <a16:rowId xmlns:a16="http://schemas.microsoft.com/office/drawing/2014/main" val="3069491330"/>
                  </a:ext>
                </a:extLst>
              </a:tr>
            </a:tbl>
          </a:graphicData>
        </a:graphic>
      </p:graphicFrame>
      <p:pic>
        <p:nvPicPr>
          <p:cNvPr id="1026" name="Picture 2" descr="Muslim Students Images – Browse 49,758 Stock Photos, Vectors ...">
            <a:extLst>
              <a:ext uri="{FF2B5EF4-FFF2-40B4-BE49-F238E27FC236}">
                <a16:creationId xmlns:a16="http://schemas.microsoft.com/office/drawing/2014/main" id="{C1DB9027-4014-006A-EC2A-B4E722F606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10763" y="60663"/>
            <a:ext cx="2281237" cy="1392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346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A0429C94-AB08-41F5-9E20-0C503BC31AF5}"/>
              </a:ext>
            </a:extLst>
          </p:cNvPr>
          <p:cNvGraphicFramePr>
            <a:graphicFrameLocks noGrp="1"/>
          </p:cNvGraphicFramePr>
          <p:nvPr>
            <p:ph idx="1"/>
            <p:extLst>
              <p:ext uri="{D42A27DB-BD31-4B8C-83A1-F6EECF244321}">
                <p14:modId xmlns:p14="http://schemas.microsoft.com/office/powerpoint/2010/main" val="3292317564"/>
              </p:ext>
            </p:extLst>
          </p:nvPr>
        </p:nvGraphicFramePr>
        <p:xfrm>
          <a:off x="111760" y="1074420"/>
          <a:ext cx="11968481" cy="5680171"/>
        </p:xfrm>
        <a:graphic>
          <a:graphicData uri="http://schemas.openxmlformats.org/drawingml/2006/table">
            <a:tbl>
              <a:tblPr firstRow="1" firstCol="1" bandRow="1">
                <a:tableStyleId>{5C22544A-7EE6-4342-B048-85BDC9FD1C3A}</a:tableStyleId>
              </a:tblPr>
              <a:tblGrid>
                <a:gridCol w="1229361">
                  <a:extLst>
                    <a:ext uri="{9D8B030D-6E8A-4147-A177-3AD203B41FA5}">
                      <a16:colId xmlns:a16="http://schemas.microsoft.com/office/drawing/2014/main" val="2980627321"/>
                    </a:ext>
                  </a:extLst>
                </a:gridCol>
                <a:gridCol w="3157305">
                  <a:extLst>
                    <a:ext uri="{9D8B030D-6E8A-4147-A177-3AD203B41FA5}">
                      <a16:colId xmlns:a16="http://schemas.microsoft.com/office/drawing/2014/main" val="2563591999"/>
                    </a:ext>
                  </a:extLst>
                </a:gridCol>
                <a:gridCol w="3998593">
                  <a:extLst>
                    <a:ext uri="{9D8B030D-6E8A-4147-A177-3AD203B41FA5}">
                      <a16:colId xmlns:a16="http://schemas.microsoft.com/office/drawing/2014/main" val="1763431934"/>
                    </a:ext>
                  </a:extLst>
                </a:gridCol>
                <a:gridCol w="3583222">
                  <a:extLst>
                    <a:ext uri="{9D8B030D-6E8A-4147-A177-3AD203B41FA5}">
                      <a16:colId xmlns:a16="http://schemas.microsoft.com/office/drawing/2014/main" val="103905786"/>
                    </a:ext>
                  </a:extLst>
                </a:gridCol>
              </a:tblGrid>
              <a:tr h="291960">
                <a:tc>
                  <a:txBody>
                    <a:bodyPr/>
                    <a:lstStyle/>
                    <a:p>
                      <a:pPr>
                        <a:spcAft>
                          <a:spcPts val="600"/>
                        </a:spcAft>
                      </a:pPr>
                      <a:r>
                        <a:rPr lang="en-AU" sz="1400" dirty="0">
                          <a:effectLst/>
                        </a:rPr>
                        <a:t>Service</a:t>
                      </a:r>
                      <a:endParaRPr lang="en-AU"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36195" marB="36195"/>
                </a:tc>
                <a:tc>
                  <a:txBody>
                    <a:bodyPr/>
                    <a:lstStyle/>
                    <a:p>
                      <a:pPr>
                        <a:spcAft>
                          <a:spcPts val="600"/>
                        </a:spcAft>
                      </a:pPr>
                      <a:r>
                        <a:rPr lang="en-AU" sz="1400">
                          <a:effectLst/>
                        </a:rPr>
                        <a:t>What the service can provide</a:t>
                      </a:r>
                      <a:endParaRPr lang="en-AU" sz="1400" b="1">
                        <a:solidFill>
                          <a:srgbClr val="FFFFFF"/>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36195" marB="36195"/>
                </a:tc>
                <a:tc>
                  <a:txBody>
                    <a:bodyPr/>
                    <a:lstStyle/>
                    <a:p>
                      <a:pPr>
                        <a:spcAft>
                          <a:spcPts val="600"/>
                        </a:spcAft>
                      </a:pPr>
                      <a:r>
                        <a:rPr lang="en-AU" sz="1400" dirty="0">
                          <a:effectLst/>
                        </a:rPr>
                        <a:t>Contact/ Website Seymour</a:t>
                      </a:r>
                      <a:endParaRPr lang="en-AU"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36195" marB="36195"/>
                </a:tc>
                <a:tc>
                  <a:txBody>
                    <a:bodyPr/>
                    <a:lstStyle/>
                    <a:p>
                      <a:pPr>
                        <a:spcAft>
                          <a:spcPts val="600"/>
                        </a:spcAft>
                      </a:pPr>
                      <a:r>
                        <a:rPr lang="en-AU"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Shepparton </a:t>
                      </a:r>
                    </a:p>
                  </a:txBody>
                  <a:tcPr marL="68580" marR="68580" marT="36195" marB="36195"/>
                </a:tc>
                <a:extLst>
                  <a:ext uri="{0D108BD9-81ED-4DB2-BD59-A6C34878D82A}">
                    <a16:rowId xmlns:a16="http://schemas.microsoft.com/office/drawing/2014/main" val="3060339227"/>
                  </a:ext>
                </a:extLst>
              </a:tr>
              <a:tr h="1963416">
                <a:tc>
                  <a:txBody>
                    <a:bodyPr/>
                    <a:lstStyle/>
                    <a:p>
                      <a:pPr>
                        <a:spcAft>
                          <a:spcPts val="600"/>
                        </a:spcAft>
                      </a:pPr>
                      <a:r>
                        <a:rPr lang="en-AU"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13 Yarn</a:t>
                      </a:r>
                    </a:p>
                    <a:p>
                      <a:pPr>
                        <a:spcAft>
                          <a:spcPts val="600"/>
                        </a:spcAft>
                      </a:pPr>
                      <a:r>
                        <a:rPr lang="en-AU" sz="11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Children, young people and adults</a:t>
                      </a:r>
                    </a:p>
                    <a:p>
                      <a:pPr>
                        <a:spcAft>
                          <a:spcPts val="600"/>
                        </a:spcAft>
                      </a:pPr>
                      <a:endParaRPr lang="en-AU"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36195" marB="36195"/>
                </a:tc>
                <a:tc>
                  <a:txBody>
                    <a:bodyPr/>
                    <a:lstStyle/>
                    <a:p>
                      <a:pPr marL="0" lvl="0" indent="0">
                        <a:buFont typeface="Symbol" panose="05050102010706020507" pitchFamily="18" charset="2"/>
                        <a:buNone/>
                      </a:pPr>
                      <a:r>
                        <a:rPr lang="en-AU" sz="1200" dirty="0">
                          <a:effectLst/>
                          <a:latin typeface="+mn-lt"/>
                          <a:ea typeface="Open Sans" panose="020B0606030504020204" pitchFamily="34" charset="0"/>
                          <a:cs typeface="Open Sans" panose="020B0606030504020204" pitchFamily="34" charset="0"/>
                        </a:rPr>
                        <a:t>If you, or someone you know, are feeling worried or no good, we encourage you to connect with 13YARN on 13 92 76 (24 hours/7 days) and talk with an Aboriginal or Torres Strait Islander Crisis Supporter.</a:t>
                      </a:r>
                    </a:p>
                    <a:p>
                      <a:pPr marL="0" lvl="0" indent="0">
                        <a:buFont typeface="Symbol" panose="05050102010706020507" pitchFamily="18" charset="2"/>
                        <a:buNone/>
                      </a:pPr>
                      <a:r>
                        <a:rPr lang="en-AU" sz="1200" dirty="0">
                          <a:effectLst/>
                          <a:latin typeface="+mn-lt"/>
                          <a:ea typeface="Open Sans" panose="020B0606030504020204" pitchFamily="34" charset="0"/>
                          <a:cs typeface="Open Sans" panose="020B0606030504020204" pitchFamily="34" charset="0"/>
                        </a:rPr>
                        <a:t>This is your story; your journey and we will take the time to listen. No shame, no judgement, safe place to yarn. We’re here for you.</a:t>
                      </a:r>
                    </a:p>
                    <a:p>
                      <a:pPr marL="0" lvl="0" indent="0">
                        <a:buFont typeface="Symbol" panose="05050102010706020507" pitchFamily="18" charset="2"/>
                        <a:buNone/>
                      </a:pPr>
                      <a:endParaRPr lang="en-AU" sz="1200" dirty="0">
                        <a:effectLst/>
                        <a:latin typeface="+mn-lt"/>
                        <a:ea typeface="Open Sans" panose="020B0606030504020204" pitchFamily="34" charset="0"/>
                        <a:cs typeface="Open Sans" panose="020B0606030504020204" pitchFamily="34" charset="0"/>
                      </a:endParaRPr>
                    </a:p>
                  </a:txBody>
                  <a:tcPr marL="68580" marR="68580" marT="36195" marB="3619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400" b="0" dirty="0">
                        <a:effectLst/>
                        <a:latin typeface="+mn-lt"/>
                        <a:ea typeface="Calibri" panose="020F0502020204030204" pitchFamily="34" charset="0"/>
                        <a:cs typeface="Times New Roman" panose="02020603050405020304" pitchFamily="18" charset="0"/>
                      </a:endParaRPr>
                    </a:p>
                    <a:p>
                      <a:pPr algn="ctr"/>
                      <a:r>
                        <a:rPr lang="en-AU" sz="1400" b="1" i="0" dirty="0">
                          <a:solidFill>
                            <a:srgbClr val="111111"/>
                          </a:solidFill>
                          <a:effectLst/>
                          <a:latin typeface="General Sans"/>
                        </a:rPr>
                        <a:t>To speak to a 13YARN Crisis Supporter,</a:t>
                      </a:r>
                      <a:br>
                        <a:rPr lang="en-AU" sz="1400" b="1" i="0" dirty="0">
                          <a:solidFill>
                            <a:srgbClr val="111111"/>
                          </a:solidFill>
                          <a:effectLst/>
                          <a:latin typeface="General Sans"/>
                        </a:rPr>
                      </a:br>
                      <a:r>
                        <a:rPr lang="en-AU" sz="1400" b="1" i="0" dirty="0">
                          <a:solidFill>
                            <a:srgbClr val="111111"/>
                          </a:solidFill>
                          <a:effectLst/>
                          <a:latin typeface="General Sans"/>
                        </a:rPr>
                        <a:t>call </a:t>
                      </a:r>
                      <a:r>
                        <a:rPr lang="en-AU" sz="1400" b="1" i="0" u="none" strike="noStrike" dirty="0">
                          <a:solidFill>
                            <a:srgbClr val="129490"/>
                          </a:solidFill>
                          <a:effectLst/>
                          <a:latin typeface="General Sans"/>
                          <a:hlinkClick r:id="rId2">
                            <a:extLst>
                              <a:ext uri="{A12FA001-AC4F-418D-AE19-62706E023703}">
                                <ahyp:hlinkClr xmlns:ahyp="http://schemas.microsoft.com/office/drawing/2018/hyperlinkcolor" val="tx"/>
                              </a:ext>
                            </a:extLst>
                          </a:hlinkClick>
                        </a:rPr>
                        <a:t>13 92 76</a:t>
                      </a:r>
                      <a:endParaRPr lang="en-AU" sz="1400" b="1" i="0" dirty="0">
                        <a:solidFill>
                          <a:srgbClr val="111111"/>
                        </a:solidFill>
                        <a:effectLst/>
                        <a:latin typeface="General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b="0" dirty="0">
                          <a:effectLst/>
                          <a:latin typeface="+mn-lt"/>
                          <a:ea typeface="Calibri" panose="020F0502020204030204" pitchFamily="34" charset="0"/>
                          <a:cs typeface="Times New Roman" panose="02020603050405020304" pitchFamily="18" charset="0"/>
                        </a:rPr>
                        <a:t> 24hrs, 7 days a week</a:t>
                      </a:r>
                    </a:p>
                  </a:txBody>
                  <a:tcPr marL="68580" marR="68580" marT="36195" marB="36195"/>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AU" sz="1400" dirty="0">
                        <a:effectLst/>
                        <a:latin typeface="Arial" panose="020B0604020202020204" pitchFamily="34" charset="0"/>
                        <a:ea typeface="Arial" panose="020B0604020202020204" pitchFamily="34" charset="0"/>
                        <a:cs typeface="Times New Roman" panose="02020603050405020304" pitchFamily="18" charset="0"/>
                      </a:endParaRPr>
                    </a:p>
                    <a:p>
                      <a:pPr algn="ctr"/>
                      <a:r>
                        <a:rPr lang="en-AU" sz="1400" b="1" i="0" dirty="0">
                          <a:solidFill>
                            <a:srgbClr val="111111"/>
                          </a:solidFill>
                          <a:effectLst/>
                          <a:latin typeface="General Sans"/>
                        </a:rPr>
                        <a:t>To speak to a 13YARN Crisis Supporter,</a:t>
                      </a:r>
                      <a:br>
                        <a:rPr lang="en-AU" sz="1400" b="1" i="0" dirty="0">
                          <a:solidFill>
                            <a:srgbClr val="111111"/>
                          </a:solidFill>
                          <a:effectLst/>
                          <a:latin typeface="General Sans"/>
                        </a:rPr>
                      </a:br>
                      <a:r>
                        <a:rPr lang="en-AU" sz="1400" b="1" i="0" dirty="0">
                          <a:solidFill>
                            <a:srgbClr val="111111"/>
                          </a:solidFill>
                          <a:effectLst/>
                          <a:latin typeface="General Sans"/>
                        </a:rPr>
                        <a:t>call </a:t>
                      </a:r>
                      <a:r>
                        <a:rPr lang="en-AU" sz="1400" b="1" i="0" u="none" strike="noStrike" dirty="0">
                          <a:solidFill>
                            <a:srgbClr val="129490"/>
                          </a:solidFill>
                          <a:effectLst/>
                          <a:latin typeface="General Sans"/>
                          <a:hlinkClick r:id="rId2">
                            <a:extLst>
                              <a:ext uri="{A12FA001-AC4F-418D-AE19-62706E023703}">
                                <ahyp:hlinkClr xmlns:ahyp="http://schemas.microsoft.com/office/drawing/2018/hyperlinkcolor" val="tx"/>
                              </a:ext>
                            </a:extLst>
                          </a:hlinkClick>
                        </a:rPr>
                        <a:t>13 92 76</a:t>
                      </a:r>
                      <a:endParaRPr lang="en-AU" sz="1400" b="1" i="0" dirty="0">
                        <a:solidFill>
                          <a:srgbClr val="111111"/>
                        </a:solidFill>
                        <a:effectLst/>
                        <a:latin typeface="General Sans"/>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lang="en-AU" sz="1400" b="0" dirty="0">
                          <a:effectLst/>
                          <a:latin typeface="+mn-lt"/>
                          <a:ea typeface="Calibri" panose="020F0502020204030204" pitchFamily="34" charset="0"/>
                          <a:cs typeface="Times New Roman" panose="02020603050405020304" pitchFamily="18" charset="0"/>
                        </a:rPr>
                        <a:t>24hrs, 7 days a week</a:t>
                      </a:r>
                      <a:endParaRPr lang="en-AU"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36195" marB="36195"/>
                </a:tc>
                <a:extLst>
                  <a:ext uri="{0D108BD9-81ED-4DB2-BD59-A6C34878D82A}">
                    <a16:rowId xmlns:a16="http://schemas.microsoft.com/office/drawing/2014/main" val="3631953250"/>
                  </a:ext>
                </a:extLst>
              </a:tr>
              <a:tr h="3424795">
                <a:tc>
                  <a:txBody>
                    <a:bodyPr/>
                    <a:lstStyle/>
                    <a:p>
                      <a:pPr>
                        <a:spcAft>
                          <a:spcPts val="600"/>
                        </a:spcAft>
                      </a:pPr>
                      <a:r>
                        <a:rPr lang="en-AU"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Take A Step</a:t>
                      </a:r>
                    </a:p>
                    <a:p>
                      <a:pPr>
                        <a:spcAft>
                          <a:spcPts val="600"/>
                        </a:spcAft>
                      </a:pPr>
                      <a:r>
                        <a:rPr lang="en-AU"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Headspace and </a:t>
                      </a:r>
                      <a:r>
                        <a:rPr lang="en-AU" sz="1400" b="1" dirty="0" err="1">
                          <a:solidFill>
                            <a:srgbClr val="FFFFFF"/>
                          </a:solidFill>
                          <a:effectLst/>
                          <a:latin typeface="Arial" panose="020B0604020202020204" pitchFamily="34" charset="0"/>
                          <a:ea typeface="Arial" panose="020B0604020202020204" pitchFamily="34" charset="0"/>
                          <a:cs typeface="Times New Roman" panose="02020603050405020304" pitchFamily="18" charset="0"/>
                        </a:rPr>
                        <a:t>eHeadspace</a:t>
                      </a:r>
                      <a:r>
                        <a:rPr lang="en-AU"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p>
                  </a:txBody>
                  <a:tcPr marL="68580" marR="68580" marT="36195" marB="36195"/>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AU" sz="1400" dirty="0">
                          <a:effectLst/>
                        </a:rPr>
                        <a:t>Resources and supports for young Aboriginal and Torres Strait Islander peoples:</a:t>
                      </a:r>
                    </a:p>
                    <a:p>
                      <a:pPr marL="0" marR="0" lvl="0" indent="0" algn="l" defTabSz="914400" rtl="0" eaLnBrk="1" fontAlgn="auto" latinLnBrk="0" hangingPunct="1">
                        <a:lnSpc>
                          <a:spcPct val="107000"/>
                        </a:lnSpc>
                        <a:spcBef>
                          <a:spcPts val="0"/>
                        </a:spcBef>
                        <a:spcAft>
                          <a:spcPts val="800"/>
                        </a:spcAft>
                        <a:buClrTx/>
                        <a:buSzTx/>
                        <a:buFontTx/>
                        <a:buNone/>
                        <a:tabLst/>
                        <a:defRPr/>
                      </a:pPr>
                      <a:r>
                        <a:rPr lang="en-AU" sz="1400" dirty="0">
                          <a:effectLst/>
                        </a:rPr>
                        <a:t>Take a step towards a stronger you:</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AU" sz="1400" dirty="0">
                        <a:effectLst/>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AU" sz="1400" dirty="0">
                        <a:effectLst/>
                      </a:endParaRPr>
                    </a:p>
                    <a:p>
                      <a:pPr algn="l">
                        <a:lnSpc>
                          <a:spcPct val="107000"/>
                        </a:lnSpc>
                        <a:spcAft>
                          <a:spcPts val="800"/>
                        </a:spcAft>
                      </a:pPr>
                      <a:endParaRPr lang="en-AU" sz="1400" dirty="0">
                        <a:effectLst/>
                      </a:endParaRPr>
                    </a:p>
                  </a:txBody>
                  <a:tcPr marL="68580" marR="68580" marT="36195" marB="36195"/>
                </a:tc>
                <a:tc>
                  <a:txBody>
                    <a:bodyPr/>
                    <a:lstStyle/>
                    <a:p>
                      <a:pPr algn="l">
                        <a:lnSpc>
                          <a:spcPct val="107000"/>
                        </a:lnSpc>
                        <a:spcAft>
                          <a:spcPts val="800"/>
                        </a:spcAft>
                      </a:pPr>
                      <a:endParaRPr lang="en-AU" sz="1400" dirty="0">
                        <a:effectLst/>
                        <a:latin typeface="+mn-lt"/>
                        <a:ea typeface="Calibri" panose="020F0502020204030204" pitchFamily="34" charset="0"/>
                        <a:cs typeface="Times New Roman" panose="02020603050405020304" pitchFamily="18" charset="0"/>
                      </a:endParaRPr>
                    </a:p>
                    <a:p>
                      <a:r>
                        <a:rPr lang="en-AU" sz="1400" dirty="0">
                          <a:hlinkClick r:id="rId3"/>
                        </a:rPr>
                        <a:t>Take a Step | headspace</a:t>
                      </a:r>
                      <a:endParaRPr lang="en-AU" sz="1400" dirty="0"/>
                    </a:p>
                    <a:p>
                      <a:endParaRPr lang="en-AU" sz="1400" dirty="0">
                        <a:effectLst/>
                        <a:latin typeface="Arial" panose="020B0604020202020204" pitchFamily="34" charset="0"/>
                        <a:ea typeface="Arial" panose="020B0604020202020204" pitchFamily="34" charset="0"/>
                        <a:cs typeface="Times New Roman" panose="02020603050405020304" pitchFamily="18" charset="0"/>
                      </a:endParaRPr>
                    </a:p>
                    <a:p>
                      <a:r>
                        <a:rPr lang="en-AU" sz="1400" dirty="0">
                          <a:effectLst/>
                          <a:latin typeface="Arial" panose="020B0604020202020204" pitchFamily="34" charset="0"/>
                          <a:ea typeface="Arial" panose="020B0604020202020204" pitchFamily="34" charset="0"/>
                          <a:cs typeface="Times New Roman" panose="02020603050405020304" pitchFamily="18" charset="0"/>
                        </a:rPr>
                        <a:t>Provides links to immediate supports and emergency assistance.</a:t>
                      </a:r>
                    </a:p>
                    <a:p>
                      <a:endParaRPr lang="en-AU" sz="1400" dirty="0">
                        <a:effectLst/>
                        <a:latin typeface="Arial" panose="020B0604020202020204" pitchFamily="34" charset="0"/>
                        <a:ea typeface="Arial" panose="020B0604020202020204" pitchFamily="34" charset="0"/>
                        <a:cs typeface="Times New Roman" panose="02020603050405020304" pitchFamily="18" charset="0"/>
                      </a:endParaRPr>
                    </a:p>
                    <a:p>
                      <a:endParaRPr lang="en-AU"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36195" marB="36195"/>
                </a:tc>
                <a:tc>
                  <a:txBody>
                    <a:bodyPr/>
                    <a:lstStyle/>
                    <a:p>
                      <a:endParaRPr lang="en-AU" sz="1400" dirty="0">
                        <a:effectLst/>
                        <a:latin typeface="Arial" panose="020B0604020202020204" pitchFamily="34" charset="0"/>
                        <a:ea typeface="Arial" panose="020B0604020202020204" pitchFamily="34" charset="0"/>
                        <a:cs typeface="Times New Roman" panose="02020603050405020304" pitchFamily="18" charset="0"/>
                      </a:endParaRPr>
                    </a:p>
                    <a:p>
                      <a:endParaRPr lang="en-AU" sz="1400" dirty="0">
                        <a:effectLst/>
                        <a:latin typeface="Arial" panose="020B0604020202020204" pitchFamily="34" charset="0"/>
                        <a:ea typeface="Arial" panose="020B0604020202020204" pitchFamily="34" charset="0"/>
                        <a:cs typeface="Times New Roman" panose="02020603050405020304" pitchFamily="18" charset="0"/>
                      </a:endParaRPr>
                    </a:p>
                    <a:p>
                      <a:r>
                        <a:rPr lang="en-AU" sz="1400" dirty="0">
                          <a:hlinkClick r:id="rId3"/>
                        </a:rPr>
                        <a:t>Take a Step | headspace</a:t>
                      </a:r>
                      <a:endParaRPr lang="en-AU" sz="1400" dirty="0"/>
                    </a:p>
                    <a:p>
                      <a:endParaRPr lang="en-AU" sz="1400" dirty="0">
                        <a:effectLst/>
                        <a:latin typeface="Arial" panose="020B0604020202020204" pitchFamily="34" charset="0"/>
                        <a:ea typeface="Arial" panose="020B0604020202020204" pitchFamily="34" charset="0"/>
                        <a:cs typeface="Times New Roman" panose="02020603050405020304" pitchFamily="18" charset="0"/>
                      </a:endParaRPr>
                    </a:p>
                    <a:p>
                      <a:r>
                        <a:rPr lang="en-AU" sz="1400" dirty="0">
                          <a:effectLst/>
                          <a:latin typeface="Arial" panose="020B0604020202020204" pitchFamily="34" charset="0"/>
                          <a:ea typeface="Arial" panose="020B0604020202020204" pitchFamily="34" charset="0"/>
                          <a:cs typeface="Times New Roman" panose="02020603050405020304" pitchFamily="18" charset="0"/>
                        </a:rPr>
                        <a:t>Provides links to immediate supports and emergency assistance.</a:t>
                      </a:r>
                    </a:p>
                    <a:p>
                      <a:endParaRPr lang="en-AU" sz="1400" dirty="0">
                        <a:effectLst/>
                        <a:latin typeface="Arial" panose="020B0604020202020204" pitchFamily="34" charset="0"/>
                        <a:ea typeface="Arial" panose="020B0604020202020204" pitchFamily="34" charset="0"/>
                        <a:cs typeface="Times New Roman" panose="02020603050405020304" pitchFamily="18" charset="0"/>
                      </a:endParaRPr>
                    </a:p>
                    <a:p>
                      <a:endParaRPr lang="en-AU"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36195" marB="36195"/>
                </a:tc>
                <a:extLst>
                  <a:ext uri="{0D108BD9-81ED-4DB2-BD59-A6C34878D82A}">
                    <a16:rowId xmlns:a16="http://schemas.microsoft.com/office/drawing/2014/main" val="1665681512"/>
                  </a:ext>
                </a:extLst>
              </a:tr>
            </a:tbl>
          </a:graphicData>
        </a:graphic>
      </p:graphicFrame>
      <p:sp>
        <p:nvSpPr>
          <p:cNvPr id="3" name="TextBox 2">
            <a:extLst>
              <a:ext uri="{FF2B5EF4-FFF2-40B4-BE49-F238E27FC236}">
                <a16:creationId xmlns:a16="http://schemas.microsoft.com/office/drawing/2014/main" id="{B35ED12B-9F7C-0313-D109-2200669085D7}"/>
              </a:ext>
            </a:extLst>
          </p:cNvPr>
          <p:cNvSpPr txBox="1"/>
          <p:nvPr/>
        </p:nvSpPr>
        <p:spPr>
          <a:xfrm>
            <a:off x="-207418" y="203821"/>
            <a:ext cx="1072301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57100"/>
                </a:solidFill>
                <a:effectLst/>
                <a:uLnTx/>
                <a:uFillTx/>
                <a:latin typeface="Arial" panose="020B0604020202020204"/>
                <a:ea typeface="+mn-ea"/>
                <a:cs typeface="+mn-cs"/>
              </a:rPr>
              <a:t>Helpful Resources for ATSI Health and Wellbeing Supports </a:t>
            </a:r>
            <a:endParaRPr kumimoji="0" lang="en-AU" sz="2800" b="1" i="0" u="none" strike="noStrike" kern="1200" cap="none" spc="0" normalizeH="0" baseline="0" noProof="0" dirty="0">
              <a:ln>
                <a:noFill/>
              </a:ln>
              <a:solidFill>
                <a:srgbClr val="E57100"/>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48283653-E930-3EF6-C1E3-6C5BE5AF8656}"/>
              </a:ext>
            </a:extLst>
          </p:cNvPr>
          <p:cNvPicPr>
            <a:picLocks noChangeAspect="1"/>
          </p:cNvPicPr>
          <p:nvPr/>
        </p:nvPicPr>
        <p:blipFill>
          <a:blip r:embed="rId4"/>
          <a:stretch>
            <a:fillRect/>
          </a:stretch>
        </p:blipFill>
        <p:spPr>
          <a:xfrm>
            <a:off x="10643440" y="68796"/>
            <a:ext cx="1036726" cy="1005624"/>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F73553C0-4626-A5D7-7B30-9C36872ED13B}"/>
              </a:ext>
            </a:extLst>
          </p:cNvPr>
          <p:cNvPicPr>
            <a:picLocks noChangeAspect="1"/>
          </p:cNvPicPr>
          <p:nvPr/>
        </p:nvPicPr>
        <p:blipFill>
          <a:blip r:embed="rId5"/>
          <a:stretch>
            <a:fillRect/>
          </a:stretch>
        </p:blipFill>
        <p:spPr>
          <a:xfrm>
            <a:off x="5477773" y="2348731"/>
            <a:ext cx="2317989" cy="876200"/>
          </a:xfrm>
          <a:prstGeom prst="rect">
            <a:avLst/>
          </a:prstGeom>
        </p:spPr>
      </p:pic>
      <p:pic>
        <p:nvPicPr>
          <p:cNvPr id="13" name="Picture 12" descr="Chart, schematic, radar chart&#10;&#10;Description automatically generated">
            <a:extLst>
              <a:ext uri="{FF2B5EF4-FFF2-40B4-BE49-F238E27FC236}">
                <a16:creationId xmlns:a16="http://schemas.microsoft.com/office/drawing/2014/main" id="{16431A3D-D367-D53B-A58F-4B987969F175}"/>
              </a:ext>
            </a:extLst>
          </p:cNvPr>
          <p:cNvPicPr>
            <a:picLocks noChangeAspect="1"/>
          </p:cNvPicPr>
          <p:nvPr/>
        </p:nvPicPr>
        <p:blipFill>
          <a:blip r:embed="rId6"/>
          <a:stretch>
            <a:fillRect/>
          </a:stretch>
        </p:blipFill>
        <p:spPr>
          <a:xfrm>
            <a:off x="1746489" y="4436602"/>
            <a:ext cx="2317989" cy="2317989"/>
          </a:xfrm>
          <a:prstGeom prst="rect">
            <a:avLst/>
          </a:prstGeom>
        </p:spPr>
      </p:pic>
    </p:spTree>
    <p:extLst>
      <p:ext uri="{BB962C8B-B14F-4D97-AF65-F5344CB8AC3E}">
        <p14:creationId xmlns:p14="http://schemas.microsoft.com/office/powerpoint/2010/main" val="467581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A0429C94-AB08-41F5-9E20-0C503BC31AF5}"/>
              </a:ext>
            </a:extLst>
          </p:cNvPr>
          <p:cNvGraphicFramePr>
            <a:graphicFrameLocks noGrp="1"/>
          </p:cNvGraphicFramePr>
          <p:nvPr>
            <p:ph idx="1"/>
            <p:extLst>
              <p:ext uri="{D42A27DB-BD31-4B8C-83A1-F6EECF244321}">
                <p14:modId xmlns:p14="http://schemas.microsoft.com/office/powerpoint/2010/main" val="993267205"/>
              </p:ext>
            </p:extLst>
          </p:nvPr>
        </p:nvGraphicFramePr>
        <p:xfrm>
          <a:off x="111759" y="39878"/>
          <a:ext cx="11968481" cy="6778244"/>
        </p:xfrm>
        <a:graphic>
          <a:graphicData uri="http://schemas.openxmlformats.org/drawingml/2006/table">
            <a:tbl>
              <a:tblPr firstRow="1" firstCol="1" bandRow="1">
                <a:tableStyleId>{5C22544A-7EE6-4342-B048-85BDC9FD1C3A}</a:tableStyleId>
              </a:tblPr>
              <a:tblGrid>
                <a:gridCol w="1027244">
                  <a:extLst>
                    <a:ext uri="{9D8B030D-6E8A-4147-A177-3AD203B41FA5}">
                      <a16:colId xmlns:a16="http://schemas.microsoft.com/office/drawing/2014/main" val="2980627321"/>
                    </a:ext>
                  </a:extLst>
                </a:gridCol>
                <a:gridCol w="3359422">
                  <a:extLst>
                    <a:ext uri="{9D8B030D-6E8A-4147-A177-3AD203B41FA5}">
                      <a16:colId xmlns:a16="http://schemas.microsoft.com/office/drawing/2014/main" val="2563591999"/>
                    </a:ext>
                  </a:extLst>
                </a:gridCol>
                <a:gridCol w="4560427">
                  <a:extLst>
                    <a:ext uri="{9D8B030D-6E8A-4147-A177-3AD203B41FA5}">
                      <a16:colId xmlns:a16="http://schemas.microsoft.com/office/drawing/2014/main" val="1763431934"/>
                    </a:ext>
                  </a:extLst>
                </a:gridCol>
                <a:gridCol w="3021388">
                  <a:extLst>
                    <a:ext uri="{9D8B030D-6E8A-4147-A177-3AD203B41FA5}">
                      <a16:colId xmlns:a16="http://schemas.microsoft.com/office/drawing/2014/main" val="103905786"/>
                    </a:ext>
                  </a:extLst>
                </a:gridCol>
              </a:tblGrid>
              <a:tr h="262849">
                <a:tc>
                  <a:txBody>
                    <a:bodyPr/>
                    <a:lstStyle/>
                    <a:p>
                      <a:pPr>
                        <a:spcAft>
                          <a:spcPts val="600"/>
                        </a:spcAft>
                      </a:pPr>
                      <a:r>
                        <a:rPr lang="en-AU" sz="1400" dirty="0">
                          <a:effectLst/>
                        </a:rPr>
                        <a:t>Service</a:t>
                      </a:r>
                      <a:endParaRPr lang="en-AU"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36195" marB="36195"/>
                </a:tc>
                <a:tc>
                  <a:txBody>
                    <a:bodyPr/>
                    <a:lstStyle/>
                    <a:p>
                      <a:pPr>
                        <a:spcAft>
                          <a:spcPts val="600"/>
                        </a:spcAft>
                      </a:pPr>
                      <a:r>
                        <a:rPr lang="en-AU" sz="1400">
                          <a:effectLst/>
                        </a:rPr>
                        <a:t>What the service can provide</a:t>
                      </a:r>
                      <a:endParaRPr lang="en-AU" sz="1400" b="1">
                        <a:solidFill>
                          <a:srgbClr val="FFFFFF"/>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36195" marB="36195"/>
                </a:tc>
                <a:tc>
                  <a:txBody>
                    <a:bodyPr/>
                    <a:lstStyle/>
                    <a:p>
                      <a:pPr>
                        <a:spcAft>
                          <a:spcPts val="600"/>
                        </a:spcAft>
                      </a:pPr>
                      <a:r>
                        <a:rPr lang="en-AU" sz="1400" dirty="0">
                          <a:effectLst/>
                        </a:rPr>
                        <a:t>Contact/ Website Seymour</a:t>
                      </a:r>
                      <a:endParaRPr lang="en-AU"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36195" marB="36195"/>
                </a:tc>
                <a:tc>
                  <a:txBody>
                    <a:bodyPr/>
                    <a:lstStyle/>
                    <a:p>
                      <a:pPr>
                        <a:spcAft>
                          <a:spcPts val="600"/>
                        </a:spcAft>
                      </a:pPr>
                      <a:r>
                        <a:rPr lang="en-AU"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Shepparton </a:t>
                      </a:r>
                    </a:p>
                  </a:txBody>
                  <a:tcPr marL="68580" marR="68580" marT="36195" marB="36195"/>
                </a:tc>
                <a:extLst>
                  <a:ext uri="{0D108BD9-81ED-4DB2-BD59-A6C34878D82A}">
                    <a16:rowId xmlns:a16="http://schemas.microsoft.com/office/drawing/2014/main" val="3060339227"/>
                  </a:ext>
                </a:extLst>
              </a:tr>
              <a:tr h="2421715">
                <a:tc>
                  <a:txBody>
                    <a:bodyPr/>
                    <a:lstStyle/>
                    <a:p>
                      <a:pPr>
                        <a:spcAft>
                          <a:spcPts val="600"/>
                        </a:spcAft>
                      </a:pPr>
                      <a:r>
                        <a:rPr lang="en-AU"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Orange Door Goulburn</a:t>
                      </a:r>
                    </a:p>
                  </a:txBody>
                  <a:tcPr marL="68580" marR="68580" marT="36195" marB="36195"/>
                </a:tc>
                <a:tc>
                  <a:txBody>
                    <a:bodyPr/>
                    <a:lstStyle/>
                    <a:p>
                      <a:pPr marL="0" lvl="0" indent="0">
                        <a:buFont typeface="Symbol" panose="05050102010706020507" pitchFamily="18" charset="2"/>
                        <a:buNone/>
                      </a:pPr>
                      <a:r>
                        <a:rPr lang="en-AU" sz="1400" dirty="0">
                          <a:effectLst/>
                          <a:latin typeface="+mn-lt"/>
                          <a:ea typeface="Open Sans" panose="020B0606030504020204" pitchFamily="34" charset="0"/>
                          <a:cs typeface="Open Sans" panose="020B0606030504020204" pitchFamily="34" charset="0"/>
                        </a:rPr>
                        <a:t>Services offered at Orange Door Goulburn include: </a:t>
                      </a:r>
                    </a:p>
                    <a:p>
                      <a:pPr marL="0" lvl="0" indent="0">
                        <a:buFont typeface="Symbol" panose="05050102010706020507" pitchFamily="18" charset="2"/>
                        <a:buNone/>
                      </a:pPr>
                      <a:endParaRPr lang="en-AU" sz="1400" dirty="0">
                        <a:effectLst/>
                        <a:latin typeface="+mn-lt"/>
                        <a:ea typeface="Open Sans" panose="020B0606030504020204" pitchFamily="34" charset="0"/>
                        <a:cs typeface="Open Sans" panose="020B0606030504020204" pitchFamily="34" charset="0"/>
                      </a:endParaRPr>
                    </a:p>
                    <a:p>
                      <a:pPr marL="285750" lvl="0" indent="-285750">
                        <a:buFont typeface="Arial" panose="020B0604020202020204" pitchFamily="34" charset="0"/>
                        <a:buChar char="•"/>
                      </a:pPr>
                      <a:r>
                        <a:rPr lang="en-AU" sz="1400" dirty="0">
                          <a:effectLst/>
                          <a:latin typeface="+mn-lt"/>
                          <a:ea typeface="Open Sans" panose="020B0606030504020204" pitchFamily="34" charset="0"/>
                          <a:cs typeface="Open Sans" panose="020B0606030504020204" pitchFamily="34" charset="0"/>
                        </a:rPr>
                        <a:t>Adults, children and young people’s family violence services </a:t>
                      </a:r>
                    </a:p>
                    <a:p>
                      <a:pPr marL="285750" lvl="0" indent="-285750">
                        <a:buFont typeface="Arial" panose="020B0604020202020204" pitchFamily="34" charset="0"/>
                        <a:buChar char="•"/>
                      </a:pPr>
                      <a:r>
                        <a:rPr lang="en-AU" sz="1400" dirty="0">
                          <a:effectLst/>
                          <a:latin typeface="+mn-lt"/>
                          <a:ea typeface="Open Sans" panose="020B0606030504020204" pitchFamily="34" charset="0"/>
                          <a:cs typeface="Open Sans" panose="020B0606030504020204" pitchFamily="34" charset="0"/>
                        </a:rPr>
                        <a:t>Child and Family Services </a:t>
                      </a:r>
                    </a:p>
                    <a:p>
                      <a:pPr marL="285750" lvl="0" indent="-285750">
                        <a:buFont typeface="Arial" panose="020B0604020202020204" pitchFamily="34" charset="0"/>
                        <a:buChar char="•"/>
                      </a:pPr>
                      <a:r>
                        <a:rPr lang="en-AU" sz="1400" dirty="0">
                          <a:effectLst/>
                          <a:latin typeface="+mn-lt"/>
                          <a:ea typeface="Open Sans" panose="020B0606030504020204" pitchFamily="34" charset="0"/>
                          <a:cs typeface="Open Sans" panose="020B0606030504020204" pitchFamily="34" charset="0"/>
                        </a:rPr>
                        <a:t>Aboriginal Services</a:t>
                      </a:r>
                    </a:p>
                    <a:p>
                      <a:pPr marL="285750" lvl="0" indent="-285750">
                        <a:buFont typeface="Arial" panose="020B0604020202020204" pitchFamily="34" charset="0"/>
                        <a:buChar char="•"/>
                      </a:pPr>
                      <a:r>
                        <a:rPr lang="en-AU" sz="1400" dirty="0">
                          <a:effectLst/>
                          <a:latin typeface="+mn-lt"/>
                          <a:ea typeface="Open Sans" panose="020B0606030504020204" pitchFamily="34" charset="0"/>
                          <a:cs typeface="Open Sans" panose="020B0606030504020204" pitchFamily="34" charset="0"/>
                        </a:rPr>
                        <a:t>Services for people who use violence </a:t>
                      </a:r>
                    </a:p>
                  </a:txBody>
                  <a:tcPr marL="68580" marR="68580" marT="36195" marB="3619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b="1" dirty="0">
                          <a:effectLst/>
                          <a:latin typeface="Arial" panose="020B0604020202020204" pitchFamily="34" charset="0"/>
                          <a:ea typeface="Arial" panose="020B0604020202020204" pitchFamily="34" charset="0"/>
                          <a:cs typeface="Times New Roman" panose="02020603050405020304" pitchFamily="18" charset="0"/>
                        </a:rPr>
                        <a:t>Phone number</a:t>
                      </a:r>
                    </a:p>
                    <a:p>
                      <a:r>
                        <a:rPr lang="en-AU" sz="1400" b="0" i="0" u="none" strike="noStrike" kern="1200" dirty="0">
                          <a:solidFill>
                            <a:schemeClr val="dk1"/>
                          </a:solidFill>
                          <a:effectLst/>
                          <a:latin typeface="+mn-lt"/>
                          <a:ea typeface="+mn-ea"/>
                          <a:cs typeface="+mn-cs"/>
                          <a:hlinkClick r:id="rId2"/>
                        </a:rPr>
                        <a:t>1800 634 245</a:t>
                      </a:r>
                      <a:endParaRPr lang="en-AU" sz="1400" b="0" i="0" u="none" strike="noStrike" kern="1200" dirty="0">
                        <a:solidFill>
                          <a:schemeClr val="dk1"/>
                        </a:solidFill>
                        <a:effectLst/>
                        <a:latin typeface="+mn-lt"/>
                        <a:ea typeface="+mn-ea"/>
                        <a:cs typeface="+mn-cs"/>
                      </a:endParaRPr>
                    </a:p>
                    <a:p>
                      <a:endParaRPr lang="en-AU" sz="1400" b="0" i="0" u="none" strike="noStrike" kern="1200" dirty="0">
                        <a:solidFill>
                          <a:schemeClr val="dk1"/>
                        </a:solidFill>
                        <a:effectLst/>
                        <a:latin typeface="+mn-lt"/>
                        <a:ea typeface="+mn-ea"/>
                        <a:cs typeface="+mn-cs"/>
                      </a:endParaRPr>
                    </a:p>
                    <a:p>
                      <a:r>
                        <a:rPr lang="en-AU" sz="1400" b="1" i="0" u="none" strike="noStrike" kern="1200" dirty="0">
                          <a:solidFill>
                            <a:schemeClr val="dk1"/>
                          </a:solidFill>
                          <a:effectLst/>
                          <a:latin typeface="+mn-lt"/>
                          <a:ea typeface="+mn-ea"/>
                          <a:cs typeface="+mn-cs"/>
                        </a:rPr>
                        <a:t>Email</a:t>
                      </a:r>
                      <a:endParaRPr lang="en-AU" sz="1400" b="1" i="0" kern="1200" dirty="0">
                        <a:solidFill>
                          <a:schemeClr val="dk1"/>
                        </a:solidFill>
                        <a:effectLst/>
                        <a:latin typeface="+mn-lt"/>
                        <a:ea typeface="+mn-ea"/>
                        <a:cs typeface="+mn-cs"/>
                      </a:endParaRPr>
                    </a:p>
                    <a:p>
                      <a:r>
                        <a:rPr lang="en-AU" sz="1400" b="0" i="0" u="none" strike="noStrike" kern="1200" dirty="0">
                          <a:solidFill>
                            <a:schemeClr val="dk1"/>
                          </a:solidFill>
                          <a:effectLst/>
                          <a:latin typeface="+mn-lt"/>
                          <a:ea typeface="+mn-ea"/>
                          <a:cs typeface="+mn-cs"/>
                          <a:hlinkClick r:id="rId3"/>
                        </a:rPr>
                        <a:t>goulburn@orangedoor.vic.gov.au</a:t>
                      </a:r>
                      <a:br>
                        <a:rPr lang="en-AU" sz="1400" b="0" i="0" u="none" strike="noStrike" kern="1200" dirty="0">
                          <a:solidFill>
                            <a:schemeClr val="dk1"/>
                          </a:solidFill>
                          <a:effectLst/>
                          <a:latin typeface="+mn-lt"/>
                          <a:ea typeface="+mn-ea"/>
                          <a:cs typeface="+mn-cs"/>
                        </a:rPr>
                      </a:br>
                      <a:endParaRPr lang="en-AU" sz="1400" b="0" i="0" kern="1200" dirty="0">
                        <a:solidFill>
                          <a:schemeClr val="dk1"/>
                        </a:solidFill>
                        <a:effectLst/>
                        <a:latin typeface="+mn-lt"/>
                        <a:ea typeface="+mn-ea"/>
                        <a:cs typeface="+mn-cs"/>
                      </a:endParaRPr>
                    </a:p>
                    <a:p>
                      <a:r>
                        <a:rPr lang="en-AU" sz="1400" b="0" i="0" kern="1200" dirty="0">
                          <a:solidFill>
                            <a:schemeClr val="dk1"/>
                          </a:solidFill>
                          <a:effectLst/>
                          <a:latin typeface="+mn-lt"/>
                          <a:ea typeface="+mn-ea"/>
                          <a:cs typeface="+mn-cs"/>
                        </a:rPr>
                        <a:t>42/80 Bentinck Street</a:t>
                      </a:r>
                      <a:br>
                        <a:rPr lang="en-AU" sz="1400" b="0" i="0" kern="1200" dirty="0">
                          <a:solidFill>
                            <a:schemeClr val="dk1"/>
                          </a:solidFill>
                          <a:effectLst/>
                          <a:latin typeface="+mn-lt"/>
                          <a:ea typeface="+mn-ea"/>
                          <a:cs typeface="+mn-cs"/>
                        </a:rPr>
                      </a:br>
                      <a:r>
                        <a:rPr lang="en-AU" sz="1400" b="0" i="0" kern="1200" dirty="0">
                          <a:solidFill>
                            <a:schemeClr val="dk1"/>
                          </a:solidFill>
                          <a:effectLst/>
                          <a:latin typeface="+mn-lt"/>
                          <a:ea typeface="+mn-ea"/>
                          <a:cs typeface="+mn-cs"/>
                        </a:rPr>
                        <a:t>Wallan, 3756</a:t>
                      </a:r>
                    </a:p>
                    <a:p>
                      <a:r>
                        <a:rPr lang="en-AU" sz="1400" b="0" i="0" kern="1200" dirty="0">
                          <a:solidFill>
                            <a:schemeClr val="dk1"/>
                          </a:solidFill>
                          <a:effectLst/>
                          <a:latin typeface="+mn-lt"/>
                          <a:ea typeface="+mn-ea"/>
                          <a:cs typeface="+mn-cs"/>
                        </a:rPr>
                        <a:t>Opening hours 9am to 5pm Monday to Friday (closed public holidays)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400" b="0" dirty="0">
                        <a:effectLst/>
                        <a:latin typeface="+mn-lt"/>
                        <a:ea typeface="Calibri" panose="020F0502020204030204" pitchFamily="34" charset="0"/>
                        <a:cs typeface="Times New Roman" panose="02020603050405020304" pitchFamily="18" charset="0"/>
                      </a:endParaRPr>
                    </a:p>
                  </a:txBody>
                  <a:tcPr marL="68580" marR="68580" marT="36195" marB="3619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b="1" dirty="0">
                          <a:effectLst/>
                          <a:latin typeface="Arial" panose="020B0604020202020204" pitchFamily="34" charset="0"/>
                          <a:ea typeface="Arial" panose="020B0604020202020204" pitchFamily="34" charset="0"/>
                          <a:cs typeface="Times New Roman" panose="02020603050405020304" pitchFamily="18" charset="0"/>
                        </a:rPr>
                        <a:t>Phone number</a:t>
                      </a:r>
                    </a:p>
                    <a:p>
                      <a:r>
                        <a:rPr lang="en-AU" sz="1400" b="0" i="0" u="none" strike="noStrike" kern="1200" dirty="0">
                          <a:solidFill>
                            <a:schemeClr val="dk1"/>
                          </a:solidFill>
                          <a:effectLst/>
                          <a:latin typeface="+mn-lt"/>
                          <a:ea typeface="+mn-ea"/>
                          <a:cs typeface="+mn-cs"/>
                          <a:hlinkClick r:id="rId2"/>
                        </a:rPr>
                        <a:t>1800 634 245</a:t>
                      </a:r>
                      <a:endParaRPr lang="en-AU" sz="1400" b="0" i="0" u="none" strike="noStrike" kern="1200" dirty="0">
                        <a:solidFill>
                          <a:schemeClr val="dk1"/>
                        </a:solidFill>
                        <a:effectLst/>
                        <a:latin typeface="+mn-lt"/>
                        <a:ea typeface="+mn-ea"/>
                        <a:cs typeface="+mn-cs"/>
                      </a:endParaRPr>
                    </a:p>
                    <a:p>
                      <a:endParaRPr lang="en-AU" sz="1400" b="0" i="0" u="none" strike="noStrike" kern="1200" dirty="0">
                        <a:solidFill>
                          <a:schemeClr val="dk1"/>
                        </a:solidFill>
                        <a:effectLst/>
                        <a:latin typeface="+mn-lt"/>
                        <a:ea typeface="+mn-ea"/>
                        <a:cs typeface="+mn-cs"/>
                      </a:endParaRPr>
                    </a:p>
                    <a:p>
                      <a:r>
                        <a:rPr lang="en-AU" sz="1400" b="1" i="0" u="none" strike="noStrike" kern="1200" dirty="0">
                          <a:solidFill>
                            <a:schemeClr val="dk1"/>
                          </a:solidFill>
                          <a:effectLst/>
                          <a:latin typeface="+mn-lt"/>
                          <a:ea typeface="+mn-ea"/>
                          <a:cs typeface="+mn-cs"/>
                        </a:rPr>
                        <a:t>Email</a:t>
                      </a:r>
                      <a:endParaRPr lang="en-AU" sz="1400" b="1" i="0" kern="1200" dirty="0">
                        <a:solidFill>
                          <a:schemeClr val="dk1"/>
                        </a:solidFill>
                        <a:effectLst/>
                        <a:latin typeface="+mn-lt"/>
                        <a:ea typeface="+mn-ea"/>
                        <a:cs typeface="+mn-cs"/>
                      </a:endParaRPr>
                    </a:p>
                    <a:p>
                      <a:r>
                        <a:rPr lang="en-AU" sz="1400" b="0" i="0" u="none" strike="noStrike" kern="1200" dirty="0">
                          <a:solidFill>
                            <a:schemeClr val="dk1"/>
                          </a:solidFill>
                          <a:effectLst/>
                          <a:latin typeface="+mn-lt"/>
                          <a:ea typeface="+mn-ea"/>
                          <a:cs typeface="+mn-cs"/>
                          <a:hlinkClick r:id="rId3"/>
                        </a:rPr>
                        <a:t>goulburn@orangedoor.vic.gov.au</a:t>
                      </a:r>
                      <a:endParaRPr lang="en-AU" sz="1400" b="0" i="0" kern="1200" dirty="0">
                        <a:solidFill>
                          <a:schemeClr val="dk1"/>
                        </a:solidFill>
                        <a:effectLst/>
                        <a:latin typeface="+mn-lt"/>
                        <a:ea typeface="+mn-ea"/>
                        <a:cs typeface="+mn-cs"/>
                      </a:endParaRPr>
                    </a:p>
                    <a:p>
                      <a:br>
                        <a:rPr lang="en-AU" sz="1400" b="0" i="0" kern="1200" dirty="0">
                          <a:solidFill>
                            <a:schemeClr val="dk1"/>
                          </a:solidFill>
                          <a:effectLst/>
                          <a:latin typeface="+mn-lt"/>
                          <a:ea typeface="+mn-ea"/>
                          <a:cs typeface="+mn-cs"/>
                        </a:rPr>
                      </a:br>
                      <a:r>
                        <a:rPr lang="en-AU" sz="1400" b="0" i="0" kern="1200" dirty="0">
                          <a:solidFill>
                            <a:schemeClr val="dk1"/>
                          </a:solidFill>
                          <a:effectLst/>
                          <a:latin typeface="+mn-lt"/>
                          <a:ea typeface="+mn-ea"/>
                          <a:cs typeface="+mn-cs"/>
                        </a:rPr>
                        <a:t>Entry via Vaughan Street carpark</a:t>
                      </a:r>
                      <a:br>
                        <a:rPr lang="en-AU" sz="1400" b="0" i="0" kern="1200" dirty="0">
                          <a:solidFill>
                            <a:schemeClr val="dk1"/>
                          </a:solidFill>
                          <a:effectLst/>
                          <a:latin typeface="+mn-lt"/>
                          <a:ea typeface="+mn-ea"/>
                          <a:cs typeface="+mn-cs"/>
                        </a:rPr>
                      </a:br>
                      <a:r>
                        <a:rPr lang="en-AU" sz="1400" b="0" i="0" kern="1200" dirty="0">
                          <a:solidFill>
                            <a:schemeClr val="dk1"/>
                          </a:solidFill>
                          <a:effectLst/>
                          <a:latin typeface="+mn-lt"/>
                          <a:ea typeface="+mn-ea"/>
                          <a:cs typeface="+mn-cs"/>
                        </a:rPr>
                        <a:t>(opposite Kmart/Coles in Vaughan Central)</a:t>
                      </a:r>
                      <a:br>
                        <a:rPr lang="en-AU" sz="1400" b="0" i="0" kern="1200" dirty="0">
                          <a:solidFill>
                            <a:schemeClr val="dk1"/>
                          </a:solidFill>
                          <a:effectLst/>
                          <a:latin typeface="+mn-lt"/>
                          <a:ea typeface="+mn-ea"/>
                          <a:cs typeface="+mn-cs"/>
                        </a:rPr>
                      </a:br>
                      <a:r>
                        <a:rPr lang="en-AU" sz="1400" b="0" i="0" kern="1200" dirty="0">
                          <a:solidFill>
                            <a:schemeClr val="dk1"/>
                          </a:solidFill>
                          <a:effectLst/>
                          <a:latin typeface="+mn-lt"/>
                          <a:ea typeface="+mn-ea"/>
                          <a:cs typeface="+mn-cs"/>
                        </a:rPr>
                        <a:t>210 Corio Street</a:t>
                      </a:r>
                      <a:br>
                        <a:rPr lang="en-AU" sz="1400" b="0" i="0" kern="1200" dirty="0">
                          <a:solidFill>
                            <a:schemeClr val="dk1"/>
                          </a:solidFill>
                          <a:effectLst/>
                          <a:latin typeface="+mn-lt"/>
                          <a:ea typeface="+mn-ea"/>
                          <a:cs typeface="+mn-cs"/>
                        </a:rPr>
                      </a:br>
                      <a:r>
                        <a:rPr lang="en-AU" sz="1400" b="0" i="0" kern="1200" dirty="0">
                          <a:solidFill>
                            <a:schemeClr val="dk1"/>
                          </a:solidFill>
                          <a:effectLst/>
                          <a:latin typeface="+mn-lt"/>
                          <a:ea typeface="+mn-ea"/>
                          <a:cs typeface="+mn-cs"/>
                        </a:rPr>
                        <a:t>Shepparton, 3630</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en-AU"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36195" marB="36195"/>
                </a:tc>
                <a:extLst>
                  <a:ext uri="{0D108BD9-81ED-4DB2-BD59-A6C34878D82A}">
                    <a16:rowId xmlns:a16="http://schemas.microsoft.com/office/drawing/2014/main" val="3631953250"/>
                  </a:ext>
                </a:extLst>
              </a:tr>
              <a:tr h="1461087">
                <a:tc>
                  <a:txBody>
                    <a:bodyPr/>
                    <a:lstStyle/>
                    <a:p>
                      <a:pPr>
                        <a:spcAft>
                          <a:spcPts val="600"/>
                        </a:spcAft>
                      </a:pPr>
                      <a:r>
                        <a:rPr lang="en-AU"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Family Care</a:t>
                      </a:r>
                    </a:p>
                  </a:txBody>
                  <a:tcPr marL="68580" marR="68580" marT="36195" marB="36195"/>
                </a:tc>
                <a:tc>
                  <a:txBody>
                    <a:bodyPr/>
                    <a:lstStyle/>
                    <a:p>
                      <a:pPr algn="l">
                        <a:lnSpc>
                          <a:spcPct val="107000"/>
                        </a:lnSpc>
                        <a:spcAft>
                          <a:spcPts val="800"/>
                        </a:spcAft>
                      </a:pPr>
                      <a:r>
                        <a:rPr lang="en-AU" sz="1400" kern="1200" dirty="0">
                          <a:solidFill>
                            <a:schemeClr val="dk1"/>
                          </a:solidFill>
                          <a:effectLst/>
                          <a:latin typeface="+mn-lt"/>
                          <a:ea typeface="+mn-ea"/>
                          <a:cs typeface="+mn-cs"/>
                        </a:rPr>
                        <a:t>Family Care offers a range of services to families and young people in Shepparton, Seymour, Cobram, Kinglake, Wallan, Alexandra, Kilmore and surrounding districts. Supports include: family, carer, disability and NDIS supports</a:t>
                      </a:r>
                      <a:endParaRPr lang="en-AU" sz="1400" dirty="0">
                        <a:effectLst/>
                      </a:endParaRPr>
                    </a:p>
                  </a:txBody>
                  <a:tcPr marL="68580" marR="68580" marT="36195" marB="36195"/>
                </a:tc>
                <a:tc>
                  <a:txBody>
                    <a:bodyPr/>
                    <a:lstStyle/>
                    <a:p>
                      <a:r>
                        <a:rPr lang="en-US" sz="1400" b="1" kern="1200" dirty="0">
                          <a:solidFill>
                            <a:schemeClr val="dk1"/>
                          </a:solidFill>
                          <a:effectLst/>
                          <a:latin typeface="+mn-lt"/>
                          <a:ea typeface="+mn-ea"/>
                          <a:cs typeface="+mn-cs"/>
                        </a:rPr>
                        <a:t>Phone number</a:t>
                      </a:r>
                      <a:endParaRPr lang="en-AU" sz="1400" kern="1200" dirty="0">
                        <a:solidFill>
                          <a:schemeClr val="dk1"/>
                        </a:solidFill>
                        <a:effectLst/>
                        <a:latin typeface="+mn-lt"/>
                        <a:ea typeface="+mn-ea"/>
                        <a:cs typeface="+mn-cs"/>
                      </a:endParaRPr>
                    </a:p>
                    <a:p>
                      <a:r>
                        <a:rPr lang="en-US" sz="1400" kern="1200" dirty="0">
                          <a:solidFill>
                            <a:schemeClr val="dk1"/>
                          </a:solidFill>
                          <a:effectLst/>
                          <a:latin typeface="+mn-lt"/>
                          <a:ea typeface="+mn-ea"/>
                          <a:cs typeface="+mn-cs"/>
                        </a:rPr>
                        <a:t>03 5735 4600 </a:t>
                      </a:r>
                      <a:endParaRPr lang="en-AU"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36195" marB="36195"/>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AU" sz="1400" b="1" i="0" kern="1200" dirty="0">
                          <a:solidFill>
                            <a:schemeClr val="dk1"/>
                          </a:solidFill>
                          <a:effectLst/>
                          <a:latin typeface="+mn-lt"/>
                          <a:ea typeface="+mn-ea"/>
                          <a:cs typeface="+mn-cs"/>
                        </a:rPr>
                        <a:t>Phone number</a:t>
                      </a:r>
                      <a:br>
                        <a:rPr lang="en-AU" sz="1400" b="0" i="0" kern="1200" dirty="0">
                          <a:solidFill>
                            <a:schemeClr val="dk1"/>
                          </a:solidFill>
                          <a:effectLst/>
                          <a:latin typeface="+mn-lt"/>
                          <a:ea typeface="+mn-ea"/>
                          <a:cs typeface="+mn-cs"/>
                        </a:rPr>
                      </a:br>
                      <a:r>
                        <a:rPr lang="en-AU" sz="1400" b="0" i="0" kern="1200" dirty="0">
                          <a:solidFill>
                            <a:schemeClr val="dk1"/>
                          </a:solidFill>
                          <a:effectLst/>
                          <a:latin typeface="+mn-lt"/>
                          <a:ea typeface="+mn-ea"/>
                          <a:cs typeface="+mn-cs"/>
                        </a:rPr>
                        <a:t>03 5823 7000</a:t>
                      </a:r>
                      <a:endParaRPr lang="en-AU"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36195" marB="36195"/>
                </a:tc>
                <a:extLst>
                  <a:ext uri="{0D108BD9-81ED-4DB2-BD59-A6C34878D82A}">
                    <a16:rowId xmlns:a16="http://schemas.microsoft.com/office/drawing/2014/main" val="3387507035"/>
                  </a:ext>
                </a:extLst>
              </a:tr>
              <a:tr h="1300885">
                <a:tc>
                  <a:txBody>
                    <a:bodyPr/>
                    <a:lstStyle/>
                    <a:p>
                      <a:pPr>
                        <a:spcAft>
                          <a:spcPts val="600"/>
                        </a:spcAft>
                      </a:pPr>
                      <a:r>
                        <a:rPr lang="en-AU" sz="1400" b="1" dirty="0" err="1">
                          <a:solidFill>
                            <a:srgbClr val="FFFFFF"/>
                          </a:solidFill>
                          <a:effectLst/>
                          <a:latin typeface="Arial" panose="020B0604020202020204" pitchFamily="34" charset="0"/>
                          <a:ea typeface="Arial" panose="020B0604020202020204" pitchFamily="34" charset="0"/>
                          <a:cs typeface="Times New Roman" panose="02020603050405020304" pitchFamily="18" charset="0"/>
                        </a:rPr>
                        <a:t>Wellways</a:t>
                      </a:r>
                      <a:endParaRPr lang="en-AU"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36195" marB="36195"/>
                </a:tc>
                <a:tc>
                  <a:txBody>
                    <a:bodyPr/>
                    <a:lstStyle/>
                    <a:p>
                      <a:pPr algn="l">
                        <a:lnSpc>
                          <a:spcPct val="107000"/>
                        </a:lnSpc>
                        <a:spcAft>
                          <a:spcPts val="800"/>
                        </a:spcAft>
                      </a:pPr>
                      <a:r>
                        <a:rPr lang="en-AU" sz="1400" kern="1200" dirty="0" err="1">
                          <a:solidFill>
                            <a:schemeClr val="dk1"/>
                          </a:solidFill>
                          <a:effectLst/>
                          <a:latin typeface="+mn-lt"/>
                          <a:ea typeface="+mn-ea"/>
                          <a:cs typeface="+mn-cs"/>
                        </a:rPr>
                        <a:t>Wellways</a:t>
                      </a:r>
                      <a:r>
                        <a:rPr lang="en-AU" sz="1400" kern="1200" dirty="0">
                          <a:solidFill>
                            <a:schemeClr val="dk1"/>
                          </a:solidFill>
                          <a:effectLst/>
                          <a:latin typeface="+mn-lt"/>
                          <a:ea typeface="+mn-ea"/>
                          <a:cs typeface="+mn-cs"/>
                        </a:rPr>
                        <a:t> connect people, strengthen families and transform communities for individuals of all ages experiencing disabilities or challenges to their social and emotional wellbeing.</a:t>
                      </a:r>
                      <a:endParaRPr lang="en-AU" sz="1400" dirty="0">
                        <a:effectLst/>
                      </a:endParaRPr>
                    </a:p>
                  </a:txBody>
                  <a:tcPr marL="68580" marR="68580" marT="36195" marB="36195"/>
                </a:tc>
                <a:tc>
                  <a:txBody>
                    <a:bodyPr/>
                    <a:lstStyle/>
                    <a:p>
                      <a:r>
                        <a:rPr lang="en-AU" sz="1400" b="1" kern="1200" dirty="0">
                          <a:solidFill>
                            <a:schemeClr val="dk1"/>
                          </a:solidFill>
                          <a:effectLst/>
                          <a:latin typeface="+mn-lt"/>
                          <a:ea typeface="+mn-ea"/>
                          <a:cs typeface="+mn-cs"/>
                        </a:rPr>
                        <a:t>Phone number</a:t>
                      </a:r>
                      <a:br>
                        <a:rPr lang="en-AU" sz="1400" b="1" kern="1200" dirty="0">
                          <a:solidFill>
                            <a:schemeClr val="dk1"/>
                          </a:solidFill>
                          <a:effectLst/>
                          <a:latin typeface="+mn-lt"/>
                          <a:ea typeface="+mn-ea"/>
                          <a:cs typeface="+mn-cs"/>
                        </a:rPr>
                      </a:br>
                      <a:r>
                        <a:rPr lang="en-AU" sz="1400" b="0" u="sng" kern="1200" dirty="0">
                          <a:solidFill>
                            <a:schemeClr val="dk1"/>
                          </a:solidFill>
                          <a:effectLst/>
                          <a:latin typeface="+mn-lt"/>
                          <a:ea typeface="+mn-ea"/>
                          <a:cs typeface="+mn-cs"/>
                          <a:hlinkClick r:id="rId4"/>
                        </a:rPr>
                        <a:t>1300 111 400</a:t>
                      </a:r>
                      <a:endParaRPr lang="en-AU" sz="1400" b="0" kern="1200" dirty="0">
                        <a:solidFill>
                          <a:schemeClr val="dk1"/>
                        </a:solidFill>
                        <a:effectLst/>
                        <a:latin typeface="+mn-lt"/>
                        <a:ea typeface="+mn-ea"/>
                        <a:cs typeface="+mn-cs"/>
                      </a:endParaRPr>
                    </a:p>
                    <a:p>
                      <a:br>
                        <a:rPr lang="en-AU" sz="1400" b="1" kern="1200" dirty="0">
                          <a:solidFill>
                            <a:schemeClr val="dk1"/>
                          </a:solidFill>
                          <a:effectLst/>
                          <a:latin typeface="+mn-lt"/>
                          <a:ea typeface="+mn-ea"/>
                          <a:cs typeface="+mn-cs"/>
                        </a:rPr>
                      </a:br>
                      <a:r>
                        <a:rPr lang="en-AU" sz="1400" b="1" kern="1200" dirty="0">
                          <a:solidFill>
                            <a:schemeClr val="dk1"/>
                          </a:solidFill>
                          <a:effectLst/>
                          <a:latin typeface="+mn-lt"/>
                          <a:ea typeface="+mn-ea"/>
                          <a:cs typeface="+mn-cs"/>
                        </a:rPr>
                        <a:t>Email </a:t>
                      </a:r>
                      <a:br>
                        <a:rPr lang="en-AU" sz="1400" b="1" kern="1200" dirty="0">
                          <a:solidFill>
                            <a:schemeClr val="dk1"/>
                          </a:solidFill>
                          <a:effectLst/>
                          <a:latin typeface="+mn-lt"/>
                          <a:ea typeface="+mn-ea"/>
                          <a:cs typeface="+mn-cs"/>
                        </a:rPr>
                      </a:br>
                      <a:r>
                        <a:rPr lang="en-AU" sz="1400" b="0" u="sng" kern="1200" dirty="0">
                          <a:solidFill>
                            <a:schemeClr val="dk1"/>
                          </a:solidFill>
                          <a:effectLst/>
                          <a:latin typeface="+mn-lt"/>
                          <a:ea typeface="+mn-ea"/>
                          <a:cs typeface="+mn-cs"/>
                          <a:hlinkClick r:id="rId5"/>
                        </a:rPr>
                        <a:t>enquiries@wellways.org</a:t>
                      </a:r>
                      <a:endParaRPr lang="en-AU" sz="1400" b="0" kern="1200" dirty="0">
                        <a:solidFill>
                          <a:schemeClr val="dk1"/>
                        </a:solidFill>
                        <a:effectLst/>
                        <a:latin typeface="+mn-lt"/>
                        <a:ea typeface="+mn-ea"/>
                        <a:cs typeface="+mn-cs"/>
                      </a:endParaRPr>
                    </a:p>
                    <a:p>
                      <a:r>
                        <a:rPr lang="en-AU" sz="1400" b="1" kern="1200" dirty="0">
                          <a:solidFill>
                            <a:schemeClr val="dk1"/>
                          </a:solidFill>
                          <a:effectLst/>
                          <a:latin typeface="+mn-lt"/>
                          <a:ea typeface="+mn-ea"/>
                          <a:cs typeface="+mn-cs"/>
                        </a:rPr>
                        <a:t>Address</a:t>
                      </a:r>
                      <a:br>
                        <a:rPr lang="en-AU" sz="1400" b="1" kern="1200" dirty="0">
                          <a:solidFill>
                            <a:schemeClr val="dk1"/>
                          </a:solidFill>
                          <a:effectLst/>
                          <a:latin typeface="+mn-lt"/>
                          <a:ea typeface="+mn-ea"/>
                          <a:cs typeface="+mn-cs"/>
                        </a:rPr>
                      </a:br>
                      <a:r>
                        <a:rPr lang="en-AU" sz="1400" b="0" kern="1200" dirty="0">
                          <a:solidFill>
                            <a:schemeClr val="dk1"/>
                          </a:solidFill>
                          <a:effectLst/>
                          <a:latin typeface="+mn-lt"/>
                          <a:ea typeface="+mn-ea"/>
                          <a:cs typeface="+mn-cs"/>
                        </a:rPr>
                        <a:t>Office 5, 54 Tallarook Street, Seymour </a:t>
                      </a:r>
                      <a:endParaRPr lang="en-AU" sz="1400" b="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36195" marB="36195"/>
                </a:tc>
                <a:tc>
                  <a:txBody>
                    <a:bodyPr/>
                    <a:lstStyle/>
                    <a:p>
                      <a:r>
                        <a:rPr lang="en-AU" sz="1400" b="1" kern="1200" dirty="0">
                          <a:solidFill>
                            <a:schemeClr val="dk1"/>
                          </a:solidFill>
                          <a:effectLst/>
                          <a:latin typeface="+mn-lt"/>
                          <a:ea typeface="+mn-ea"/>
                          <a:cs typeface="+mn-cs"/>
                        </a:rPr>
                        <a:t>Phone number</a:t>
                      </a:r>
                      <a:br>
                        <a:rPr lang="en-AU" sz="1400" b="1" kern="1200" dirty="0">
                          <a:solidFill>
                            <a:schemeClr val="dk1"/>
                          </a:solidFill>
                          <a:effectLst/>
                          <a:latin typeface="+mn-lt"/>
                          <a:ea typeface="+mn-ea"/>
                          <a:cs typeface="+mn-cs"/>
                        </a:rPr>
                      </a:br>
                      <a:r>
                        <a:rPr lang="en-AU" sz="1400" b="0" u="sng" kern="1200" dirty="0">
                          <a:solidFill>
                            <a:schemeClr val="dk1"/>
                          </a:solidFill>
                          <a:effectLst/>
                          <a:latin typeface="+mn-lt"/>
                          <a:ea typeface="+mn-ea"/>
                          <a:cs typeface="+mn-cs"/>
                          <a:hlinkClick r:id="rId4"/>
                        </a:rPr>
                        <a:t>1300 111 400</a:t>
                      </a:r>
                      <a:endParaRPr lang="en-AU" sz="1400" b="0" kern="1200" dirty="0">
                        <a:solidFill>
                          <a:schemeClr val="dk1"/>
                        </a:solidFill>
                        <a:effectLst/>
                        <a:latin typeface="+mn-lt"/>
                        <a:ea typeface="+mn-ea"/>
                        <a:cs typeface="+mn-cs"/>
                      </a:endParaRPr>
                    </a:p>
                    <a:p>
                      <a:endParaRPr lang="en-AU" sz="1400" b="1" kern="1200" dirty="0">
                        <a:solidFill>
                          <a:schemeClr val="dk1"/>
                        </a:solidFill>
                        <a:effectLst/>
                        <a:latin typeface="+mn-lt"/>
                        <a:ea typeface="+mn-ea"/>
                        <a:cs typeface="+mn-cs"/>
                      </a:endParaRPr>
                    </a:p>
                    <a:p>
                      <a:r>
                        <a:rPr lang="en-AU" sz="1400" b="1" kern="1200" dirty="0">
                          <a:solidFill>
                            <a:schemeClr val="dk1"/>
                          </a:solidFill>
                          <a:effectLst/>
                          <a:latin typeface="+mn-lt"/>
                          <a:ea typeface="+mn-ea"/>
                          <a:cs typeface="+mn-cs"/>
                        </a:rPr>
                        <a:t>Email </a:t>
                      </a:r>
                      <a:br>
                        <a:rPr lang="en-AU" sz="1400" b="1" kern="1200" dirty="0">
                          <a:solidFill>
                            <a:schemeClr val="dk1"/>
                          </a:solidFill>
                          <a:effectLst/>
                          <a:latin typeface="+mn-lt"/>
                          <a:ea typeface="+mn-ea"/>
                          <a:cs typeface="+mn-cs"/>
                        </a:rPr>
                      </a:br>
                      <a:r>
                        <a:rPr lang="en-AU" sz="1400" u="sng" kern="1200" dirty="0">
                          <a:solidFill>
                            <a:schemeClr val="dk1"/>
                          </a:solidFill>
                          <a:effectLst/>
                          <a:latin typeface="+mn-lt"/>
                          <a:ea typeface="+mn-ea"/>
                          <a:cs typeface="+mn-cs"/>
                          <a:hlinkClick r:id="rId5"/>
                        </a:rPr>
                        <a:t>enquiries@wellways.org</a:t>
                      </a:r>
                      <a:endParaRPr lang="en-AU" sz="1400" kern="1200" dirty="0">
                        <a:solidFill>
                          <a:schemeClr val="dk1"/>
                        </a:solidFill>
                        <a:effectLst/>
                        <a:latin typeface="+mn-lt"/>
                        <a:ea typeface="+mn-ea"/>
                        <a:cs typeface="+mn-cs"/>
                      </a:endParaRPr>
                    </a:p>
                    <a:p>
                      <a:r>
                        <a:rPr lang="en-AU" sz="1400" b="1" kern="1200" dirty="0">
                          <a:solidFill>
                            <a:schemeClr val="dk1"/>
                          </a:solidFill>
                          <a:effectLst/>
                          <a:latin typeface="+mn-lt"/>
                          <a:ea typeface="+mn-ea"/>
                          <a:cs typeface="+mn-cs"/>
                        </a:rPr>
                        <a:t>Address</a:t>
                      </a:r>
                      <a:br>
                        <a:rPr lang="en-AU" sz="1400" b="1" kern="1200" dirty="0">
                          <a:solidFill>
                            <a:schemeClr val="dk1"/>
                          </a:solidFill>
                          <a:effectLst/>
                          <a:latin typeface="+mn-lt"/>
                          <a:ea typeface="+mn-ea"/>
                          <a:cs typeface="+mn-cs"/>
                        </a:rPr>
                      </a:br>
                      <a:r>
                        <a:rPr lang="en-AU" sz="1400" kern="1200" dirty="0">
                          <a:solidFill>
                            <a:schemeClr val="dk1"/>
                          </a:solidFill>
                          <a:effectLst/>
                          <a:latin typeface="+mn-lt"/>
                          <a:ea typeface="+mn-ea"/>
                          <a:cs typeface="+mn-cs"/>
                        </a:rPr>
                        <a:t>Room 1, 3A Nixon Street, Shepparton VIC 3630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400" b="0" i="0"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en-AU"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36195" marB="36195"/>
                </a:tc>
                <a:extLst>
                  <a:ext uri="{0D108BD9-81ED-4DB2-BD59-A6C34878D82A}">
                    <a16:rowId xmlns:a16="http://schemas.microsoft.com/office/drawing/2014/main" val="2793186563"/>
                  </a:ext>
                </a:extLst>
              </a:tr>
            </a:tbl>
          </a:graphicData>
        </a:graphic>
      </p:graphicFrame>
    </p:spTree>
    <p:extLst>
      <p:ext uri="{BB962C8B-B14F-4D97-AF65-F5344CB8AC3E}">
        <p14:creationId xmlns:p14="http://schemas.microsoft.com/office/powerpoint/2010/main" val="1425349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A0429C94-AB08-41F5-9E20-0C503BC31AF5}"/>
              </a:ext>
            </a:extLst>
          </p:cNvPr>
          <p:cNvGraphicFramePr>
            <a:graphicFrameLocks noGrp="1"/>
          </p:cNvGraphicFramePr>
          <p:nvPr>
            <p:ph idx="1"/>
            <p:extLst>
              <p:ext uri="{D42A27DB-BD31-4B8C-83A1-F6EECF244321}">
                <p14:modId xmlns:p14="http://schemas.microsoft.com/office/powerpoint/2010/main" val="2712137406"/>
              </p:ext>
            </p:extLst>
          </p:nvPr>
        </p:nvGraphicFramePr>
        <p:xfrm>
          <a:off x="111759" y="39878"/>
          <a:ext cx="11968481" cy="6686043"/>
        </p:xfrm>
        <a:graphic>
          <a:graphicData uri="http://schemas.openxmlformats.org/drawingml/2006/table">
            <a:tbl>
              <a:tblPr firstRow="1" firstCol="1" bandRow="1">
                <a:tableStyleId>{5C22544A-7EE6-4342-B048-85BDC9FD1C3A}</a:tableStyleId>
              </a:tblPr>
              <a:tblGrid>
                <a:gridCol w="1027244">
                  <a:extLst>
                    <a:ext uri="{9D8B030D-6E8A-4147-A177-3AD203B41FA5}">
                      <a16:colId xmlns:a16="http://schemas.microsoft.com/office/drawing/2014/main" val="2980627321"/>
                    </a:ext>
                  </a:extLst>
                </a:gridCol>
                <a:gridCol w="4956997">
                  <a:extLst>
                    <a:ext uri="{9D8B030D-6E8A-4147-A177-3AD203B41FA5}">
                      <a16:colId xmlns:a16="http://schemas.microsoft.com/office/drawing/2014/main" val="2563591999"/>
                    </a:ext>
                  </a:extLst>
                </a:gridCol>
                <a:gridCol w="5984240">
                  <a:extLst>
                    <a:ext uri="{9D8B030D-6E8A-4147-A177-3AD203B41FA5}">
                      <a16:colId xmlns:a16="http://schemas.microsoft.com/office/drawing/2014/main" val="1763431934"/>
                    </a:ext>
                  </a:extLst>
                </a:gridCol>
              </a:tblGrid>
              <a:tr h="370304">
                <a:tc>
                  <a:txBody>
                    <a:bodyPr/>
                    <a:lstStyle/>
                    <a:p>
                      <a:pPr>
                        <a:spcAft>
                          <a:spcPts val="600"/>
                        </a:spcAft>
                      </a:pPr>
                      <a:r>
                        <a:rPr lang="en-AU" sz="1400" dirty="0">
                          <a:effectLst/>
                        </a:rPr>
                        <a:t>Service</a:t>
                      </a:r>
                      <a:endParaRPr lang="en-AU"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36195" marB="36195"/>
                </a:tc>
                <a:tc>
                  <a:txBody>
                    <a:bodyPr/>
                    <a:lstStyle/>
                    <a:p>
                      <a:pPr>
                        <a:spcAft>
                          <a:spcPts val="600"/>
                        </a:spcAft>
                      </a:pPr>
                      <a:r>
                        <a:rPr lang="en-AU" sz="1400">
                          <a:effectLst/>
                        </a:rPr>
                        <a:t>What the service can provide</a:t>
                      </a:r>
                      <a:endParaRPr lang="en-AU" sz="1400" b="1">
                        <a:solidFill>
                          <a:srgbClr val="FFFFFF"/>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36195" marB="36195"/>
                </a:tc>
                <a:tc>
                  <a:txBody>
                    <a:bodyPr/>
                    <a:lstStyle/>
                    <a:p>
                      <a:pPr>
                        <a:spcAft>
                          <a:spcPts val="600"/>
                        </a:spcAft>
                      </a:pPr>
                      <a:r>
                        <a:rPr lang="en-AU" sz="1400" dirty="0">
                          <a:effectLst/>
                        </a:rPr>
                        <a:t>Contact/ Website</a:t>
                      </a:r>
                      <a:endParaRPr lang="en-AU"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36195" marB="36195"/>
                </a:tc>
                <a:extLst>
                  <a:ext uri="{0D108BD9-81ED-4DB2-BD59-A6C34878D82A}">
                    <a16:rowId xmlns:a16="http://schemas.microsoft.com/office/drawing/2014/main" val="3060339227"/>
                  </a:ext>
                </a:extLst>
              </a:tr>
              <a:tr h="2013795">
                <a:tc>
                  <a:txBody>
                    <a:bodyPr/>
                    <a:lstStyle/>
                    <a:p>
                      <a:pPr>
                        <a:spcAft>
                          <a:spcPts val="600"/>
                        </a:spcAft>
                      </a:pPr>
                      <a:r>
                        <a:rPr lang="en-US"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P</a:t>
                      </a:r>
                      <a:r>
                        <a:rPr lang="en-AU" sz="1400" b="1" dirty="0" err="1">
                          <a:solidFill>
                            <a:srgbClr val="FFFFFF"/>
                          </a:solidFill>
                          <a:effectLst/>
                          <a:latin typeface="Arial" panose="020B0604020202020204" pitchFamily="34" charset="0"/>
                          <a:ea typeface="Arial" panose="020B0604020202020204" pitchFamily="34" charset="0"/>
                          <a:cs typeface="Times New Roman" panose="02020603050405020304" pitchFamily="18" charset="0"/>
                        </a:rPr>
                        <a:t>artners</a:t>
                      </a:r>
                      <a:r>
                        <a:rPr lang="en-AU"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in Wellbeing </a:t>
                      </a:r>
                    </a:p>
                  </a:txBody>
                  <a:tcPr marL="68580" marR="68580" marT="36195" marB="36195"/>
                </a:tc>
                <a:tc>
                  <a:txBody>
                    <a:bodyPr/>
                    <a:lstStyle/>
                    <a:p>
                      <a:r>
                        <a:rPr lang="en-AU" sz="1400" kern="1200" dirty="0">
                          <a:solidFill>
                            <a:schemeClr val="dk1"/>
                          </a:solidFill>
                          <a:effectLst/>
                          <a:latin typeface="+mn-lt"/>
                          <a:ea typeface="+mn-ea"/>
                          <a:cs typeface="+mn-cs"/>
                        </a:rPr>
                        <a:t>The Partners in Wellbeing service can provide free wellbeing support over the phone and can also discuss options in the local area for face-to-face supports such as local Mental Health and Wellbeing Hubs. </a:t>
                      </a:r>
                    </a:p>
                    <a:p>
                      <a:endParaRPr lang="en-AU" sz="1400" kern="1200" dirty="0">
                        <a:solidFill>
                          <a:schemeClr val="dk1"/>
                        </a:solidFill>
                        <a:effectLst/>
                        <a:latin typeface="+mn-lt"/>
                        <a:ea typeface="+mn-ea"/>
                        <a:cs typeface="+mn-cs"/>
                      </a:endParaRPr>
                    </a:p>
                  </a:txBody>
                  <a:tcPr marL="68580" marR="68580" marT="36195" marB="36195"/>
                </a:tc>
                <a:tc>
                  <a:txBody>
                    <a:bodyPr/>
                    <a:lstStyle/>
                    <a:p>
                      <a:r>
                        <a:rPr lang="en-AU" sz="1400" kern="1200" dirty="0">
                          <a:solidFill>
                            <a:schemeClr val="dk1"/>
                          </a:solidFill>
                          <a:effectLst/>
                          <a:latin typeface="+mn-lt"/>
                          <a:ea typeface="+mn-ea"/>
                          <a:cs typeface="+mn-cs"/>
                        </a:rPr>
                        <a:t>You can contact Partners in Wellbeing via:</a:t>
                      </a:r>
                    </a:p>
                    <a:p>
                      <a:pPr lvl="0"/>
                      <a:r>
                        <a:rPr lang="en-AU" sz="1400" kern="1200" dirty="0">
                          <a:solidFill>
                            <a:schemeClr val="dk1"/>
                          </a:solidFill>
                          <a:effectLst/>
                          <a:latin typeface="+mn-lt"/>
                          <a:ea typeface="+mn-ea"/>
                          <a:cs typeface="+mn-cs"/>
                        </a:rPr>
                        <a:t>Phone: 1300 375 330 (9am-10pm weekdays and 9am-5pm weekends)</a:t>
                      </a:r>
                    </a:p>
                    <a:p>
                      <a:pPr lvl="0"/>
                      <a:r>
                        <a:rPr lang="en-AU" sz="1400" kern="1200" dirty="0">
                          <a:solidFill>
                            <a:schemeClr val="dk1"/>
                          </a:solidFill>
                          <a:effectLst/>
                          <a:latin typeface="+mn-lt"/>
                          <a:ea typeface="+mn-ea"/>
                          <a:cs typeface="+mn-cs"/>
                        </a:rPr>
                        <a:t>Online: </a:t>
                      </a:r>
                      <a:r>
                        <a:rPr lang="en-AU" sz="1400" u="dotted" kern="1200" dirty="0">
                          <a:solidFill>
                            <a:schemeClr val="dk1"/>
                          </a:solidFill>
                          <a:effectLst/>
                          <a:latin typeface="+mn-lt"/>
                          <a:ea typeface="+mn-ea"/>
                          <a:cs typeface="+mn-cs"/>
                          <a:hlinkClick r:id="rId2"/>
                        </a:rPr>
                        <a:t>Partners in Wellbeing</a:t>
                      </a:r>
                      <a:r>
                        <a:rPr lang="en-AU" sz="1400" kern="1200" dirty="0">
                          <a:solidFill>
                            <a:schemeClr val="dk1"/>
                          </a:solidFill>
                          <a:effectLst/>
                          <a:latin typeface="+mn-lt"/>
                          <a:ea typeface="+mn-ea"/>
                          <a:cs typeface="+mn-cs"/>
                        </a:rPr>
                        <a:t> &lt;https://www.partnersinwellbeing.org.au/&gt;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400" b="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en-AU" sz="1400" dirty="0">
                        <a:effectLst/>
                        <a:latin typeface="Arial" panose="020B0604020202020204" pitchFamily="34" charset="0"/>
                        <a:cs typeface="Times New Roman" panose="02020603050405020304" pitchFamily="18" charset="0"/>
                      </a:endParaRPr>
                    </a:p>
                  </a:txBody>
                  <a:tcPr marL="68580" marR="68580" marT="36195" marB="36195"/>
                </a:tc>
                <a:extLst>
                  <a:ext uri="{0D108BD9-81ED-4DB2-BD59-A6C34878D82A}">
                    <a16:rowId xmlns:a16="http://schemas.microsoft.com/office/drawing/2014/main" val="3631953250"/>
                  </a:ext>
                </a:extLst>
              </a:tr>
              <a:tr h="2274818">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AU" sz="1400" b="1" kern="1200" dirty="0">
                          <a:solidFill>
                            <a:schemeClr val="lt1"/>
                          </a:solidFill>
                          <a:effectLst/>
                          <a:latin typeface="+mn-lt"/>
                          <a:ea typeface="+mn-ea"/>
                          <a:cs typeface="+mn-cs"/>
                        </a:rPr>
                        <a:t>Mental Health &amp; Wellbeing Hubs</a:t>
                      </a:r>
                    </a:p>
                    <a:p>
                      <a:pPr>
                        <a:spcAft>
                          <a:spcPts val="600"/>
                        </a:spcAft>
                      </a:pPr>
                      <a:endParaRPr lang="en-AU"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36195" marB="36195"/>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AU" sz="1400" kern="1200" dirty="0">
                          <a:solidFill>
                            <a:schemeClr val="dk1"/>
                          </a:solidFill>
                          <a:effectLst/>
                          <a:latin typeface="+mn-lt"/>
                          <a:ea typeface="+mn-ea"/>
                          <a:cs typeface="+mn-cs"/>
                        </a:rPr>
                        <a:t>Mental Health and Wellbeing Hubs are free and available to help anyone who is feeling overwhelmed or needs support with mental health concerns. Appointments can be made by calling 1300 375 330 (9am-10pm weekdays and 9am-5pm weekends) and some Hubs are available for walk ins. Services are free and for all ages.</a:t>
                      </a:r>
                    </a:p>
                    <a:p>
                      <a:pPr algn="l">
                        <a:lnSpc>
                          <a:spcPct val="107000"/>
                        </a:lnSpc>
                        <a:spcAft>
                          <a:spcPts val="800"/>
                        </a:spcAft>
                      </a:pPr>
                      <a:endParaRPr lang="en-AU" sz="1400" dirty="0">
                        <a:effectLst/>
                      </a:endParaRPr>
                    </a:p>
                  </a:txBody>
                  <a:tcPr marL="68580" marR="68580" marT="36195" marB="36195"/>
                </a:tc>
                <a:tc>
                  <a:txBody>
                    <a:bodyPr/>
                    <a:lstStyle/>
                    <a:p>
                      <a:r>
                        <a:rPr lang="en-AU" sz="1400" kern="1200" dirty="0">
                          <a:solidFill>
                            <a:schemeClr val="dk1"/>
                          </a:solidFill>
                          <a:effectLst/>
                          <a:latin typeface="+mn-lt"/>
                          <a:ea typeface="+mn-ea"/>
                          <a:cs typeface="+mn-cs"/>
                        </a:rPr>
                        <a:t>You can contact Mental Health and Wellbeing Hubs via:</a:t>
                      </a:r>
                    </a:p>
                    <a:p>
                      <a:pPr lvl="0"/>
                      <a:r>
                        <a:rPr lang="en-AU" sz="1400" kern="1200" dirty="0">
                          <a:solidFill>
                            <a:schemeClr val="dk1"/>
                          </a:solidFill>
                          <a:effectLst/>
                          <a:latin typeface="+mn-lt"/>
                          <a:ea typeface="+mn-ea"/>
                          <a:cs typeface="+mn-cs"/>
                        </a:rPr>
                        <a:t>Phone: 1300 375 330 (9am-10pm weekdays and 9am-5pm weekends)</a:t>
                      </a:r>
                    </a:p>
                    <a:p>
                      <a:pPr lvl="0"/>
                      <a:r>
                        <a:rPr lang="en-AU" sz="1400" kern="1200" dirty="0">
                          <a:solidFill>
                            <a:schemeClr val="dk1"/>
                          </a:solidFill>
                          <a:effectLst/>
                          <a:latin typeface="+mn-lt"/>
                          <a:ea typeface="+mn-ea"/>
                          <a:cs typeface="+mn-cs"/>
                        </a:rPr>
                        <a:t>Online: </a:t>
                      </a:r>
                      <a:r>
                        <a:rPr lang="en-AU" sz="1400" u="dotted" kern="1200" dirty="0">
                          <a:solidFill>
                            <a:schemeClr val="dk1"/>
                          </a:solidFill>
                          <a:effectLst/>
                          <a:latin typeface="+mn-lt"/>
                          <a:ea typeface="+mn-ea"/>
                          <a:cs typeface="+mn-cs"/>
                          <a:hlinkClick r:id="rId3"/>
                        </a:rPr>
                        <a:t>Mental Health and Wellbeing Hubs</a:t>
                      </a:r>
                      <a:r>
                        <a:rPr lang="en-AU" sz="1400" kern="1200" dirty="0">
                          <a:solidFill>
                            <a:schemeClr val="dk1"/>
                          </a:solidFill>
                          <a:effectLst/>
                          <a:latin typeface="+mn-lt"/>
                          <a:ea typeface="+mn-ea"/>
                          <a:cs typeface="+mn-cs"/>
                        </a:rPr>
                        <a:t> &lt;https://www.betterhealth.vic.gov.au/mental-health-and-wellbeing-hubs&gt;</a:t>
                      </a:r>
                    </a:p>
                    <a:p>
                      <a:endParaRPr lang="en-AU" sz="1400" dirty="0">
                        <a:effectLst/>
                        <a:latin typeface="Arial" panose="020B0604020202020204" pitchFamily="34" charset="0"/>
                        <a:cs typeface="Times New Roman" panose="02020603050405020304" pitchFamily="18" charset="0"/>
                      </a:endParaRPr>
                    </a:p>
                  </a:txBody>
                  <a:tcPr marL="68580" marR="68580" marT="36195" marB="36195"/>
                </a:tc>
                <a:extLst>
                  <a:ext uri="{0D108BD9-81ED-4DB2-BD59-A6C34878D82A}">
                    <a16:rowId xmlns:a16="http://schemas.microsoft.com/office/drawing/2014/main" val="3387507035"/>
                  </a:ext>
                </a:extLst>
              </a:tr>
              <a:tr h="2027126">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AU" sz="1400" b="1" kern="1200" dirty="0">
                          <a:solidFill>
                            <a:schemeClr val="lt1"/>
                          </a:solidFill>
                          <a:effectLst/>
                          <a:latin typeface="+mn-lt"/>
                          <a:ea typeface="+mn-ea"/>
                          <a:cs typeface="+mn-cs"/>
                        </a:rPr>
                        <a:t>Head to Health</a:t>
                      </a:r>
                    </a:p>
                    <a:p>
                      <a:pPr>
                        <a:spcAft>
                          <a:spcPts val="600"/>
                        </a:spcAft>
                      </a:pPr>
                      <a:endParaRPr lang="en-AU" sz="14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36195" marB="36195"/>
                </a:tc>
                <a:tc>
                  <a:txBody>
                    <a:bodyPr/>
                    <a:lstStyle/>
                    <a:p>
                      <a:r>
                        <a:rPr lang="en-AU" sz="1400" kern="1200" dirty="0">
                          <a:solidFill>
                            <a:schemeClr val="dk1"/>
                          </a:solidFill>
                          <a:effectLst/>
                          <a:latin typeface="+mn-lt"/>
                          <a:ea typeface="+mn-ea"/>
                          <a:cs typeface="+mn-cs"/>
                        </a:rPr>
                        <a:t>Head to Health is a Commonwealth funded service delivered by the Murray Primary Health Network.</a:t>
                      </a:r>
                    </a:p>
                    <a:p>
                      <a:r>
                        <a:rPr lang="en-AU" sz="1400" kern="1200" dirty="0">
                          <a:solidFill>
                            <a:schemeClr val="dk1"/>
                          </a:solidFill>
                          <a:effectLst/>
                          <a:latin typeface="+mn-lt"/>
                          <a:ea typeface="+mn-ea"/>
                          <a:cs typeface="+mn-cs"/>
                        </a:rPr>
                        <a:t>These services are based in Wodonga, Mildura, Shepparton, Seymour and Bendigo. They provide free mental health support to people living in these towns and by outreach to surrounding communities.</a:t>
                      </a:r>
                    </a:p>
                    <a:p>
                      <a:pPr algn="l">
                        <a:lnSpc>
                          <a:spcPct val="107000"/>
                        </a:lnSpc>
                        <a:spcAft>
                          <a:spcPts val="800"/>
                        </a:spcAft>
                      </a:pPr>
                      <a:endParaRPr lang="en-AU" sz="1400" dirty="0">
                        <a:effectLst/>
                      </a:endParaRPr>
                    </a:p>
                  </a:txBody>
                  <a:tcPr marL="68580" marR="68580" marT="36195" marB="36195"/>
                </a:tc>
                <a:tc>
                  <a:txBody>
                    <a:bodyPr/>
                    <a:lstStyle/>
                    <a:p>
                      <a:r>
                        <a:rPr lang="en-AU" sz="1400" kern="1200" dirty="0">
                          <a:solidFill>
                            <a:schemeClr val="dk1"/>
                          </a:solidFill>
                          <a:effectLst/>
                          <a:latin typeface="+mn-lt"/>
                          <a:ea typeface="+mn-ea"/>
                          <a:cs typeface="+mn-cs"/>
                        </a:rPr>
                        <a:t>You can contact Head to Health via:</a:t>
                      </a:r>
                    </a:p>
                    <a:p>
                      <a:pPr lvl="0"/>
                      <a:r>
                        <a:rPr lang="en-AU" sz="1400" kern="1200" dirty="0">
                          <a:solidFill>
                            <a:schemeClr val="dk1"/>
                          </a:solidFill>
                          <a:effectLst/>
                          <a:latin typeface="+mn-lt"/>
                          <a:ea typeface="+mn-ea"/>
                          <a:cs typeface="+mn-cs"/>
                        </a:rPr>
                        <a:t>Phone: 1800 595 212 (8.30am-5pm weekdays)</a:t>
                      </a:r>
                    </a:p>
                    <a:p>
                      <a:pPr lvl="0"/>
                      <a:r>
                        <a:rPr lang="en-AU" sz="1400" kern="1200" dirty="0">
                          <a:solidFill>
                            <a:schemeClr val="dk1"/>
                          </a:solidFill>
                          <a:effectLst/>
                          <a:latin typeface="+mn-lt"/>
                          <a:ea typeface="+mn-ea"/>
                          <a:cs typeface="+mn-cs"/>
                        </a:rPr>
                        <a:t>Online: </a:t>
                      </a:r>
                      <a:r>
                        <a:rPr lang="en-AU" sz="1400" u="dotted" kern="1200" dirty="0">
                          <a:solidFill>
                            <a:schemeClr val="dk1"/>
                          </a:solidFill>
                          <a:effectLst/>
                          <a:latin typeface="+mn-lt"/>
                          <a:ea typeface="+mn-ea"/>
                          <a:cs typeface="+mn-cs"/>
                          <a:hlinkClick r:id="rId4"/>
                        </a:rPr>
                        <a:t>Murray PHN Head to Health</a:t>
                      </a:r>
                      <a:r>
                        <a:rPr lang="en-AU" sz="1400" kern="1200" dirty="0">
                          <a:solidFill>
                            <a:schemeClr val="dk1"/>
                          </a:solidFill>
                          <a:effectLst/>
                          <a:latin typeface="+mn-lt"/>
                          <a:ea typeface="+mn-ea"/>
                          <a:cs typeface="+mn-cs"/>
                        </a:rPr>
                        <a:t> &lt;https://www.murrayphn.org.au/headtohealth/&gt;</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en-AU" sz="1400" dirty="0">
                        <a:effectLst/>
                        <a:latin typeface="Arial" panose="020B0604020202020204" pitchFamily="34" charset="0"/>
                        <a:cs typeface="Times New Roman" panose="02020603050405020304" pitchFamily="18" charset="0"/>
                      </a:endParaRPr>
                    </a:p>
                  </a:txBody>
                  <a:tcPr marL="68580" marR="68580" marT="36195" marB="36195"/>
                </a:tc>
                <a:extLst>
                  <a:ext uri="{0D108BD9-81ED-4DB2-BD59-A6C34878D82A}">
                    <a16:rowId xmlns:a16="http://schemas.microsoft.com/office/drawing/2014/main" val="2793186563"/>
                  </a:ext>
                </a:extLst>
              </a:tr>
            </a:tbl>
          </a:graphicData>
        </a:graphic>
      </p:graphicFrame>
    </p:spTree>
    <p:extLst>
      <p:ext uri="{BB962C8B-B14F-4D97-AF65-F5344CB8AC3E}">
        <p14:creationId xmlns:p14="http://schemas.microsoft.com/office/powerpoint/2010/main" val="3749777614"/>
      </p:ext>
    </p:extLst>
  </p:cSld>
  <p:clrMapOvr>
    <a:masterClrMapping/>
  </p:clrMapOvr>
</p:sld>
</file>

<file path=ppt/theme/theme1.xml><?xml version="1.0" encoding="utf-8"?>
<a:theme xmlns:a="http://schemas.openxmlformats.org/drawingml/2006/main" name="Office Theme">
  <a:themeElements>
    <a:clrScheme name="Education State – Schools">
      <a:dk1>
        <a:srgbClr val="000000"/>
      </a:dk1>
      <a:lt1>
        <a:srgbClr val="FFFFFF"/>
      </a:lt1>
      <a:dk2>
        <a:srgbClr val="000000"/>
      </a:dk2>
      <a:lt2>
        <a:srgbClr val="E7E6E6"/>
      </a:lt2>
      <a:accent1>
        <a:srgbClr val="E57100"/>
      </a:accent1>
      <a:accent2>
        <a:srgbClr val="F6BE00"/>
      </a:accent2>
      <a:accent3>
        <a:srgbClr val="D50032"/>
      </a:accent3>
      <a:accent4>
        <a:srgbClr val="0090DA"/>
      </a:accent4>
      <a:accent5>
        <a:srgbClr val="004C97"/>
      </a:accent5>
      <a:accent6>
        <a:srgbClr val="53565A"/>
      </a:accent6>
      <a:hlink>
        <a:srgbClr val="0090DA"/>
      </a:hlink>
      <a:folHlink>
        <a:srgbClr val="004C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cation State mm" id="{76674763-5168-5A43-B885-70229A3C9853}" vid="{5B63F1B7-68D2-9544-BF41-7E35658C625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Ed State - Schools">
      <a:dk1>
        <a:srgbClr val="000000"/>
      </a:dk1>
      <a:lt1>
        <a:srgbClr val="FFFFFF"/>
      </a:lt1>
      <a:dk2>
        <a:srgbClr val="000000"/>
      </a:dk2>
      <a:lt2>
        <a:srgbClr val="E7E6E6"/>
      </a:lt2>
      <a:accent1>
        <a:srgbClr val="E25205"/>
      </a:accent1>
      <a:accent2>
        <a:srgbClr val="F6BE00"/>
      </a:accent2>
      <a:accent3>
        <a:srgbClr val="D50032"/>
      </a:accent3>
      <a:accent4>
        <a:srgbClr val="0090DA"/>
      </a:accent4>
      <a:accent5>
        <a:srgbClr val="004C97"/>
      </a:accent5>
      <a:accent6>
        <a:srgbClr val="53565A"/>
      </a:accent6>
      <a:hlink>
        <a:srgbClr val="0071CE"/>
      </a:hlink>
      <a:folHlink>
        <a:srgbClr val="004C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cation State mm" id="{76674763-5168-5A43-B885-70229A3C9853}" vid="{5B63F1B7-68D2-9544-BF41-7E35658C625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A5844C3C54DB2418C1E3290C0616024" ma:contentTypeVersion="12" ma:contentTypeDescription="Create a new document." ma:contentTypeScope="" ma:versionID="5cb8431ae622f89e87b2c8770b7095cc">
  <xsd:schema xmlns:xsd="http://www.w3.org/2001/XMLSchema" xmlns:xs="http://www.w3.org/2001/XMLSchema" xmlns:p="http://schemas.microsoft.com/office/2006/metadata/properties" xmlns:ns2="07909a52-288b-4abc-874e-032430d2767c" xmlns:ns3="fdadc7ac-5992-466d-b924-682cd483bea6" targetNamespace="http://schemas.microsoft.com/office/2006/metadata/properties" ma:root="true" ma:fieldsID="8723d40f73a408a7fdc9bb434a744504" ns2:_="" ns3:_="">
    <xsd:import namespace="07909a52-288b-4abc-874e-032430d2767c"/>
    <xsd:import namespace="fdadc7ac-5992-466d-b924-682cd483bea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909a52-288b-4abc-874e-032430d276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dadc7ac-5992-466d-b924-682cd483bea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B04D0A-AE9A-4758-8814-FE089595D9E7}">
  <ds:schemaRefs>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65E95A1-4E29-42EF-BC1F-DB9D8BE36044}">
  <ds:schemaRefs>
    <ds:schemaRef ds:uri="http://schemas.microsoft.com/sharepoint/v3/contenttype/forms"/>
  </ds:schemaRefs>
</ds:datastoreItem>
</file>

<file path=customXml/itemProps3.xml><?xml version="1.0" encoding="utf-8"?>
<ds:datastoreItem xmlns:ds="http://schemas.openxmlformats.org/officeDocument/2006/customXml" ds:itemID="{1361E738-B342-4D11-AE24-2516D4CCE3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909a52-288b-4abc-874e-032430d2767c"/>
    <ds:schemaRef ds:uri="fdadc7ac-5992-466d-b924-682cd483be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Ion</Template>
  <TotalTime>2474</TotalTime>
  <Words>1809</Words>
  <Application>Microsoft Office PowerPoint</Application>
  <PresentationFormat>Widescreen</PresentationFormat>
  <Paragraphs>228</Paragraphs>
  <Slides>11</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11</vt:i4>
      </vt:variant>
    </vt:vector>
  </HeadingPairs>
  <TitlesOfParts>
    <vt:vector size="21" baseType="lpstr">
      <vt:lpstr>.AppleSystemUIFont</vt:lpstr>
      <vt:lpstr>Arial</vt:lpstr>
      <vt:lpstr>Calibri</vt:lpstr>
      <vt:lpstr>Calibri Light</vt:lpstr>
      <vt:lpstr>Courier New</vt:lpstr>
      <vt:lpstr>General Sans</vt:lpstr>
      <vt:lpstr>Symbol</vt:lpstr>
      <vt:lpstr>Office Theme</vt:lpstr>
      <vt:lpstr>Custom Design</vt:lpstr>
      <vt:lpstr>1_Office Theme</vt:lpstr>
      <vt:lpstr>    Goulburn Health and Wellbeing Community Supports </vt:lpstr>
      <vt:lpstr>A note from your school: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Helpful Resource for Emergency/Critical Mental Health Incidents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Mark Pace</cp:lastModifiedBy>
  <cp:revision>16</cp:revision>
  <dcterms:created xsi:type="dcterms:W3CDTF">2017-08-18T01:53:25Z</dcterms:created>
  <dcterms:modified xsi:type="dcterms:W3CDTF">2022-12-16T00:47:27Z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0x0101002A5844C3C54DB2418C1E3290C0616024</vt:lpwstr>
  </property>
</Properties>
</file>