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3" r:id="rId2"/>
  </p:sldMasterIdLst>
  <p:notesMasterIdLst>
    <p:notesMasterId r:id="rId8"/>
  </p:notesMasterIdLst>
  <p:sldIdLst>
    <p:sldId id="260" r:id="rId3"/>
    <p:sldId id="261" r:id="rId4"/>
    <p:sldId id="259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FF"/>
    <a:srgbClr val="003399"/>
    <a:srgbClr val="0066CC"/>
    <a:srgbClr val="990066"/>
    <a:srgbClr val="66CC00"/>
    <a:srgbClr val="00CCFF"/>
    <a:srgbClr val="00CC33"/>
    <a:srgbClr val="00CC00"/>
    <a:srgbClr val="00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844" autoAdjust="0"/>
  </p:normalViewPr>
  <p:slideViewPr>
    <p:cSldViewPr snapToGrid="0" snapToObjects="1">
      <p:cViewPr varScale="1">
        <p:scale>
          <a:sx n="91" d="100"/>
          <a:sy n="91" d="100"/>
        </p:scale>
        <p:origin x="21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2B5E0-8E80-4F62-B984-D3F77F887A87}" type="datetimeFigureOut">
              <a:rPr lang="en-AU" smtClean="0"/>
              <a:t>21/06/2023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7BE5D-E459-4904-9AB6-9DCF09EDD6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2360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7BE5D-E459-4904-9AB6-9DCF09EDD645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8611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7BE5D-E459-4904-9AB6-9DCF09EDD645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6766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7BE5D-E459-4904-9AB6-9DCF09EDD645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8785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949517"/>
            <a:ext cx="1533129" cy="49876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00CCFF"/>
                </a:solidFill>
                <a:latin typeface="Museo 700"/>
              </a:defRPr>
            </a:lvl1pPr>
          </a:lstStyle>
          <a:p>
            <a:r>
              <a:rPr lang="en-AU" dirty="0"/>
              <a:t>Contents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67628" y="1635787"/>
            <a:ext cx="6701114" cy="4194487"/>
          </a:xfrm>
          <a:prstGeom prst="rect">
            <a:avLst/>
          </a:prstGeom>
        </p:spPr>
        <p:txBody>
          <a:bodyPr/>
          <a:lstStyle>
            <a:lvl1pPr marL="342900" indent="-342900" algn="l">
              <a:buAutoNum type="arabicPeriod"/>
              <a:defRPr sz="18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Seymour overview</a:t>
            </a:r>
          </a:p>
          <a:p>
            <a:r>
              <a:rPr lang="en-AU" dirty="0"/>
              <a:t>Chapter one title goes here</a:t>
            </a:r>
          </a:p>
          <a:p>
            <a:r>
              <a:rPr lang="en-AU" dirty="0"/>
              <a:t>Chapter two goes here</a:t>
            </a:r>
          </a:p>
          <a:p>
            <a:r>
              <a:rPr lang="en-AU" dirty="0"/>
              <a:t>Chapter three goes here</a:t>
            </a:r>
          </a:p>
          <a:p>
            <a:r>
              <a:rPr lang="en-AU" dirty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166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949517"/>
            <a:ext cx="4393079" cy="49876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66CC00"/>
                </a:solidFill>
                <a:latin typeface="Museo 700"/>
              </a:defRPr>
            </a:lvl1pPr>
          </a:lstStyle>
          <a:p>
            <a:r>
              <a:rPr lang="en-AU" dirty="0"/>
              <a:t>1. Seymour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67627" y="1635788"/>
            <a:ext cx="6390305" cy="163876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8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err="1"/>
              <a:t>Dipicid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 arum </a:t>
            </a:r>
            <a:r>
              <a:rPr lang="en-AU" dirty="0" err="1"/>
              <a:t>dus</a:t>
            </a:r>
            <a:r>
              <a:rPr lang="en-AU" dirty="0"/>
              <a:t>, </a:t>
            </a:r>
            <a:r>
              <a:rPr lang="en-AU" dirty="0" err="1"/>
              <a:t>idesti</a:t>
            </a:r>
            <a:r>
              <a:rPr lang="en-AU" dirty="0"/>
              <a:t> </a:t>
            </a:r>
            <a:r>
              <a:rPr lang="en-AU" dirty="0" err="1"/>
              <a:t>optur</a:t>
            </a:r>
            <a:r>
              <a:rPr lang="en-AU" dirty="0"/>
              <a:t> </a:t>
            </a:r>
            <a:r>
              <a:rPr lang="en-AU" dirty="0" err="1"/>
              <a:t>aut</a:t>
            </a:r>
            <a:r>
              <a:rPr lang="en-AU" dirty="0"/>
              <a:t> </a:t>
            </a:r>
            <a:r>
              <a:rPr lang="en-AU" dirty="0" err="1"/>
              <a:t>faceatenihit</a:t>
            </a:r>
            <a:r>
              <a:rPr lang="en-AU" dirty="0"/>
              <a:t> </a:t>
            </a:r>
            <a:r>
              <a:rPr lang="en-AU" dirty="0" err="1"/>
              <a:t>alitiis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? </a:t>
            </a:r>
            <a:r>
              <a:rPr lang="en-AU" dirty="0" err="1"/>
              <a:t>Daectur</a:t>
            </a:r>
            <a:r>
              <a:rPr lang="en-AU" dirty="0"/>
              <a:t> </a:t>
            </a:r>
            <a:r>
              <a:rPr lang="en-AU" dirty="0" err="1"/>
              <a:t>magnimin</a:t>
            </a:r>
            <a:r>
              <a:rPr lang="en-AU" dirty="0"/>
              <a:t> </a:t>
            </a:r>
            <a:r>
              <a:rPr lang="en-AU" dirty="0" err="1"/>
              <a:t>eaquistempor</a:t>
            </a:r>
            <a:r>
              <a:rPr lang="en-AU" dirty="0"/>
              <a:t> am </a:t>
            </a:r>
            <a:r>
              <a:rPr lang="en-AU" dirty="0" err="1"/>
              <a:t>volorpore</a:t>
            </a:r>
            <a:r>
              <a:rPr lang="en-AU" dirty="0"/>
              <a:t>, </a:t>
            </a:r>
            <a:r>
              <a:rPr lang="en-AU" dirty="0" err="1"/>
              <a:t>consequae</a:t>
            </a:r>
            <a:r>
              <a:rPr lang="en-AU" dirty="0"/>
              <a:t> </a:t>
            </a:r>
            <a:r>
              <a:rPr lang="en-AU" dirty="0" err="1"/>
              <a:t>ofﬁ</a:t>
            </a:r>
            <a:r>
              <a:rPr lang="en-AU" dirty="0"/>
              <a:t> </a:t>
            </a:r>
            <a:r>
              <a:rPr lang="en-AU" dirty="0" err="1"/>
              <a:t>cto</a:t>
            </a:r>
            <a:r>
              <a:rPr lang="en-AU" dirty="0"/>
              <a:t> </a:t>
            </a:r>
            <a:r>
              <a:rPr lang="en-AU" dirty="0" err="1"/>
              <a:t>bla</a:t>
            </a:r>
            <a:r>
              <a:rPr lang="en-AU" dirty="0"/>
              <a:t> </a:t>
            </a:r>
            <a:r>
              <a:rPr lang="en-AU" dirty="0" err="1"/>
              <a:t>aboria</a:t>
            </a:r>
            <a:r>
              <a:rPr lang="en-AU" dirty="0"/>
              <a:t> </a:t>
            </a:r>
            <a:r>
              <a:rPr lang="en-AU" dirty="0" err="1"/>
              <a:t>cumet</a:t>
            </a:r>
            <a:r>
              <a:rPr lang="en-AU" dirty="0"/>
              <a:t> </a:t>
            </a:r>
            <a:r>
              <a:rPr lang="en-AU" dirty="0" err="1"/>
              <a:t>optatquistis</a:t>
            </a:r>
            <a:r>
              <a:rPr lang="en-AU" dirty="0"/>
              <a:t> </a:t>
            </a:r>
            <a:r>
              <a:rPr lang="en-AU" dirty="0" err="1"/>
              <a:t>ium</a:t>
            </a:r>
            <a:r>
              <a:rPr lang="en-AU" dirty="0"/>
              <a:t> </a:t>
            </a:r>
            <a:r>
              <a:rPr lang="en-AU" dirty="0" err="1"/>
              <a:t>fuga</a:t>
            </a:r>
            <a:r>
              <a:rPr lang="en-AU" dirty="0"/>
              <a:t>. </a:t>
            </a:r>
            <a:r>
              <a:rPr lang="en-AU" dirty="0" err="1"/>
              <a:t>Nem</a:t>
            </a:r>
            <a:r>
              <a:rPr lang="en-AU" dirty="0"/>
              <a:t>. </a:t>
            </a:r>
            <a:r>
              <a:rPr lang="en-AU" dirty="0" err="1"/>
              <a:t>Ehendam</a:t>
            </a:r>
            <a:r>
              <a:rPr lang="en-AU" dirty="0"/>
              <a:t> </a:t>
            </a:r>
            <a:r>
              <a:rPr lang="en-AU" dirty="0" err="1"/>
              <a:t>ea</a:t>
            </a:r>
            <a:r>
              <a:rPr lang="en-AU" dirty="0"/>
              <a:t> cum is </a:t>
            </a:r>
            <a:r>
              <a:rPr lang="en-AU" dirty="0" err="1"/>
              <a:t>il</a:t>
            </a:r>
            <a:r>
              <a:rPr lang="en-AU" dirty="0"/>
              <a:t> </a:t>
            </a:r>
            <a:r>
              <a:rPr lang="en-AU" dirty="0" err="1"/>
              <a:t>intis</a:t>
            </a:r>
            <a:r>
              <a:rPr lang="en-AU" dirty="0"/>
              <a:t>  qui </a:t>
            </a:r>
            <a:r>
              <a:rPr lang="en-AU" dirty="0" err="1"/>
              <a:t>culleni</a:t>
            </a:r>
            <a:r>
              <a:rPr lang="en-AU" dirty="0"/>
              <a:t> </a:t>
            </a:r>
            <a:r>
              <a:rPr lang="en-AU" dirty="0" err="1"/>
              <a:t>mporem</a:t>
            </a:r>
            <a:r>
              <a:rPr lang="en-AU" dirty="0"/>
              <a:t> am </a:t>
            </a:r>
            <a:r>
              <a:rPr lang="en-AU" dirty="0" err="1"/>
              <a:t>alitemp</a:t>
            </a:r>
            <a:r>
              <a:rPr lang="en-AU" dirty="0"/>
              <a:t> </a:t>
            </a:r>
            <a:r>
              <a:rPr lang="en-AU" dirty="0" err="1"/>
              <a:t>eratem</a:t>
            </a:r>
            <a:r>
              <a:rPr lang="en-AU" dirty="0"/>
              <a:t> </a:t>
            </a:r>
            <a:r>
              <a:rPr lang="en-AU" dirty="0" err="1"/>
              <a:t>volupta</a:t>
            </a:r>
            <a:r>
              <a:rPr lang="en-AU" dirty="0"/>
              <a:t> </a:t>
            </a:r>
            <a:r>
              <a:rPr lang="en-AU" dirty="0" err="1"/>
              <a:t>estetur</a:t>
            </a:r>
            <a:r>
              <a:rPr lang="en-AU" dirty="0"/>
              <a:t> </a:t>
            </a:r>
            <a:r>
              <a:rPr lang="en-AU" dirty="0" err="1"/>
              <a:t>mo</a:t>
            </a:r>
            <a:r>
              <a:rPr lang="en-AU" dirty="0"/>
              <a:t> </a:t>
            </a:r>
            <a:r>
              <a:rPr lang="en-AU" dirty="0" err="1"/>
              <a:t>ommolup</a:t>
            </a:r>
            <a:r>
              <a:rPr lang="en-AU" dirty="0"/>
              <a:t> </a:t>
            </a:r>
            <a:r>
              <a:rPr lang="en-AU" dirty="0" err="1"/>
              <a:t>tiberep</a:t>
            </a:r>
            <a:r>
              <a:rPr lang="en-AU" dirty="0"/>
              <a:t> </a:t>
            </a:r>
            <a:r>
              <a:rPr lang="en-AU" dirty="0" err="1"/>
              <a:t>tatur</a:t>
            </a:r>
            <a:r>
              <a:rPr lang="en-AU" dirty="0"/>
              <a:t>, tem.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1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949517"/>
            <a:ext cx="4393079" cy="49876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990066"/>
                </a:solidFill>
                <a:latin typeface="Museo 700"/>
              </a:defRPr>
            </a:lvl1pPr>
          </a:lstStyle>
          <a:p>
            <a:r>
              <a:rPr lang="en-AU" dirty="0"/>
              <a:t>2. Chapter 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67627" y="1635788"/>
            <a:ext cx="6390305" cy="163876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8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err="1"/>
              <a:t>Dipicid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 arum </a:t>
            </a:r>
            <a:r>
              <a:rPr lang="en-AU" dirty="0" err="1"/>
              <a:t>dus</a:t>
            </a:r>
            <a:r>
              <a:rPr lang="en-AU" dirty="0"/>
              <a:t>, </a:t>
            </a:r>
            <a:r>
              <a:rPr lang="en-AU" dirty="0" err="1"/>
              <a:t>idesti</a:t>
            </a:r>
            <a:r>
              <a:rPr lang="en-AU" dirty="0"/>
              <a:t> </a:t>
            </a:r>
            <a:r>
              <a:rPr lang="en-AU" dirty="0" err="1"/>
              <a:t>optur</a:t>
            </a:r>
            <a:r>
              <a:rPr lang="en-AU" dirty="0"/>
              <a:t> </a:t>
            </a:r>
            <a:r>
              <a:rPr lang="en-AU" dirty="0" err="1"/>
              <a:t>aut</a:t>
            </a:r>
            <a:r>
              <a:rPr lang="en-AU" dirty="0"/>
              <a:t> </a:t>
            </a:r>
            <a:r>
              <a:rPr lang="en-AU" dirty="0" err="1"/>
              <a:t>faceatenihit</a:t>
            </a:r>
            <a:r>
              <a:rPr lang="en-AU" dirty="0"/>
              <a:t> </a:t>
            </a:r>
            <a:r>
              <a:rPr lang="en-AU" dirty="0" err="1"/>
              <a:t>alitiis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? </a:t>
            </a:r>
            <a:r>
              <a:rPr lang="en-AU" dirty="0" err="1"/>
              <a:t>Daectur</a:t>
            </a:r>
            <a:r>
              <a:rPr lang="en-AU" dirty="0"/>
              <a:t> </a:t>
            </a:r>
            <a:r>
              <a:rPr lang="en-AU" dirty="0" err="1"/>
              <a:t>magnimin</a:t>
            </a:r>
            <a:r>
              <a:rPr lang="en-AU" dirty="0"/>
              <a:t> </a:t>
            </a:r>
            <a:r>
              <a:rPr lang="en-AU" dirty="0" err="1"/>
              <a:t>eaquistempor</a:t>
            </a:r>
            <a:r>
              <a:rPr lang="en-AU" dirty="0"/>
              <a:t> am </a:t>
            </a:r>
            <a:r>
              <a:rPr lang="en-AU" dirty="0" err="1"/>
              <a:t>volorpore</a:t>
            </a:r>
            <a:r>
              <a:rPr lang="en-AU" dirty="0"/>
              <a:t>, </a:t>
            </a:r>
            <a:r>
              <a:rPr lang="en-AU" dirty="0" err="1"/>
              <a:t>consequae</a:t>
            </a:r>
            <a:r>
              <a:rPr lang="en-AU" dirty="0"/>
              <a:t> </a:t>
            </a:r>
            <a:r>
              <a:rPr lang="en-AU" dirty="0" err="1"/>
              <a:t>ofﬁ</a:t>
            </a:r>
            <a:r>
              <a:rPr lang="en-AU" dirty="0"/>
              <a:t> </a:t>
            </a:r>
            <a:r>
              <a:rPr lang="en-AU" dirty="0" err="1"/>
              <a:t>cto</a:t>
            </a:r>
            <a:r>
              <a:rPr lang="en-AU" dirty="0"/>
              <a:t> </a:t>
            </a:r>
            <a:r>
              <a:rPr lang="en-AU" dirty="0" err="1"/>
              <a:t>bla</a:t>
            </a:r>
            <a:r>
              <a:rPr lang="en-AU" dirty="0"/>
              <a:t> </a:t>
            </a:r>
            <a:r>
              <a:rPr lang="en-AU" dirty="0" err="1"/>
              <a:t>aboria</a:t>
            </a:r>
            <a:r>
              <a:rPr lang="en-AU" dirty="0"/>
              <a:t> </a:t>
            </a:r>
            <a:r>
              <a:rPr lang="en-AU" dirty="0" err="1"/>
              <a:t>cumet</a:t>
            </a:r>
            <a:r>
              <a:rPr lang="en-AU" dirty="0"/>
              <a:t> </a:t>
            </a:r>
            <a:r>
              <a:rPr lang="en-AU" dirty="0" err="1"/>
              <a:t>optatquistis</a:t>
            </a:r>
            <a:r>
              <a:rPr lang="en-AU" dirty="0"/>
              <a:t> </a:t>
            </a:r>
            <a:r>
              <a:rPr lang="en-AU" dirty="0" err="1"/>
              <a:t>ium</a:t>
            </a:r>
            <a:r>
              <a:rPr lang="en-AU" dirty="0"/>
              <a:t> </a:t>
            </a:r>
            <a:r>
              <a:rPr lang="en-AU" dirty="0" err="1"/>
              <a:t>fuga</a:t>
            </a:r>
            <a:r>
              <a:rPr lang="en-AU" dirty="0"/>
              <a:t>. </a:t>
            </a:r>
            <a:r>
              <a:rPr lang="en-AU" dirty="0" err="1"/>
              <a:t>Nem</a:t>
            </a:r>
            <a:r>
              <a:rPr lang="en-AU" dirty="0"/>
              <a:t>. </a:t>
            </a:r>
            <a:r>
              <a:rPr lang="en-AU" dirty="0" err="1"/>
              <a:t>Ehendam</a:t>
            </a:r>
            <a:r>
              <a:rPr lang="en-AU" dirty="0"/>
              <a:t> </a:t>
            </a:r>
            <a:r>
              <a:rPr lang="en-AU" dirty="0" err="1"/>
              <a:t>ea</a:t>
            </a:r>
            <a:r>
              <a:rPr lang="en-AU" dirty="0"/>
              <a:t> cum is </a:t>
            </a:r>
            <a:r>
              <a:rPr lang="en-AU" dirty="0" err="1"/>
              <a:t>il</a:t>
            </a:r>
            <a:r>
              <a:rPr lang="en-AU" dirty="0"/>
              <a:t> </a:t>
            </a:r>
            <a:r>
              <a:rPr lang="en-AU" dirty="0" err="1"/>
              <a:t>intis</a:t>
            </a:r>
            <a:r>
              <a:rPr lang="en-AU" dirty="0"/>
              <a:t>  qui </a:t>
            </a:r>
            <a:r>
              <a:rPr lang="en-AU" dirty="0" err="1"/>
              <a:t>culleni</a:t>
            </a:r>
            <a:r>
              <a:rPr lang="en-AU" dirty="0"/>
              <a:t> </a:t>
            </a:r>
            <a:r>
              <a:rPr lang="en-AU" dirty="0" err="1"/>
              <a:t>mporem</a:t>
            </a:r>
            <a:r>
              <a:rPr lang="en-AU" dirty="0"/>
              <a:t> am </a:t>
            </a:r>
            <a:r>
              <a:rPr lang="en-AU" dirty="0" err="1"/>
              <a:t>alitemp</a:t>
            </a:r>
            <a:r>
              <a:rPr lang="en-AU" dirty="0"/>
              <a:t> </a:t>
            </a:r>
            <a:r>
              <a:rPr lang="en-AU" dirty="0" err="1"/>
              <a:t>eratem</a:t>
            </a:r>
            <a:r>
              <a:rPr lang="en-AU" dirty="0"/>
              <a:t> </a:t>
            </a:r>
            <a:r>
              <a:rPr lang="en-AU" dirty="0" err="1"/>
              <a:t>volupta</a:t>
            </a:r>
            <a:r>
              <a:rPr lang="en-AU" dirty="0"/>
              <a:t> </a:t>
            </a:r>
            <a:r>
              <a:rPr lang="en-AU" dirty="0" err="1"/>
              <a:t>estetur</a:t>
            </a:r>
            <a:r>
              <a:rPr lang="en-AU" dirty="0"/>
              <a:t> </a:t>
            </a:r>
            <a:r>
              <a:rPr lang="en-AU" dirty="0" err="1"/>
              <a:t>mo</a:t>
            </a:r>
            <a:r>
              <a:rPr lang="en-AU" dirty="0"/>
              <a:t> </a:t>
            </a:r>
            <a:r>
              <a:rPr lang="en-AU" dirty="0" err="1"/>
              <a:t>ommolup</a:t>
            </a:r>
            <a:r>
              <a:rPr lang="en-AU" dirty="0"/>
              <a:t> </a:t>
            </a:r>
            <a:r>
              <a:rPr lang="en-AU" dirty="0" err="1"/>
              <a:t>tiberep</a:t>
            </a:r>
            <a:r>
              <a:rPr lang="en-AU" dirty="0"/>
              <a:t> </a:t>
            </a:r>
            <a:r>
              <a:rPr lang="en-AU" dirty="0" err="1"/>
              <a:t>tatur</a:t>
            </a:r>
            <a:r>
              <a:rPr lang="en-AU" dirty="0"/>
              <a:t>, tem.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8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949517"/>
            <a:ext cx="4393079" cy="49876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003399"/>
                </a:solidFill>
                <a:latin typeface="Museo 700"/>
              </a:defRPr>
            </a:lvl1pPr>
          </a:lstStyle>
          <a:p>
            <a:r>
              <a:rPr lang="en-AU" dirty="0"/>
              <a:t>3. Chapter two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67627" y="1635788"/>
            <a:ext cx="6390305" cy="163876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8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err="1"/>
              <a:t>Dipicid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 arum </a:t>
            </a:r>
            <a:r>
              <a:rPr lang="en-AU" dirty="0" err="1"/>
              <a:t>dus</a:t>
            </a:r>
            <a:r>
              <a:rPr lang="en-AU" dirty="0"/>
              <a:t>, </a:t>
            </a:r>
            <a:r>
              <a:rPr lang="en-AU" dirty="0" err="1"/>
              <a:t>idesti</a:t>
            </a:r>
            <a:r>
              <a:rPr lang="en-AU" dirty="0"/>
              <a:t> </a:t>
            </a:r>
            <a:r>
              <a:rPr lang="en-AU" dirty="0" err="1"/>
              <a:t>optur</a:t>
            </a:r>
            <a:r>
              <a:rPr lang="en-AU" dirty="0"/>
              <a:t> </a:t>
            </a:r>
            <a:r>
              <a:rPr lang="en-AU" dirty="0" err="1"/>
              <a:t>aut</a:t>
            </a:r>
            <a:r>
              <a:rPr lang="en-AU" dirty="0"/>
              <a:t> </a:t>
            </a:r>
            <a:r>
              <a:rPr lang="en-AU" dirty="0" err="1"/>
              <a:t>faceatenihit</a:t>
            </a:r>
            <a:r>
              <a:rPr lang="en-AU" dirty="0"/>
              <a:t> </a:t>
            </a:r>
            <a:r>
              <a:rPr lang="en-AU" dirty="0" err="1"/>
              <a:t>alitiis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? </a:t>
            </a:r>
            <a:r>
              <a:rPr lang="en-AU" dirty="0" err="1"/>
              <a:t>Daectur</a:t>
            </a:r>
            <a:r>
              <a:rPr lang="en-AU" dirty="0"/>
              <a:t> </a:t>
            </a:r>
            <a:r>
              <a:rPr lang="en-AU" dirty="0" err="1"/>
              <a:t>magnimin</a:t>
            </a:r>
            <a:r>
              <a:rPr lang="en-AU" dirty="0"/>
              <a:t> </a:t>
            </a:r>
            <a:r>
              <a:rPr lang="en-AU" dirty="0" err="1"/>
              <a:t>eaquistempor</a:t>
            </a:r>
            <a:r>
              <a:rPr lang="en-AU" dirty="0"/>
              <a:t> am </a:t>
            </a:r>
            <a:r>
              <a:rPr lang="en-AU" dirty="0" err="1"/>
              <a:t>volorpore</a:t>
            </a:r>
            <a:r>
              <a:rPr lang="en-AU" dirty="0"/>
              <a:t>, </a:t>
            </a:r>
            <a:r>
              <a:rPr lang="en-AU" dirty="0" err="1"/>
              <a:t>consequae</a:t>
            </a:r>
            <a:r>
              <a:rPr lang="en-AU" dirty="0"/>
              <a:t> </a:t>
            </a:r>
            <a:r>
              <a:rPr lang="en-AU" dirty="0" err="1"/>
              <a:t>ofﬁ</a:t>
            </a:r>
            <a:r>
              <a:rPr lang="en-AU" dirty="0"/>
              <a:t> </a:t>
            </a:r>
            <a:r>
              <a:rPr lang="en-AU" dirty="0" err="1"/>
              <a:t>cto</a:t>
            </a:r>
            <a:r>
              <a:rPr lang="en-AU" dirty="0"/>
              <a:t> </a:t>
            </a:r>
            <a:r>
              <a:rPr lang="en-AU" dirty="0" err="1"/>
              <a:t>bla</a:t>
            </a:r>
            <a:r>
              <a:rPr lang="en-AU" dirty="0"/>
              <a:t> </a:t>
            </a:r>
            <a:r>
              <a:rPr lang="en-AU" dirty="0" err="1"/>
              <a:t>aboria</a:t>
            </a:r>
            <a:r>
              <a:rPr lang="en-AU" dirty="0"/>
              <a:t> </a:t>
            </a:r>
            <a:r>
              <a:rPr lang="en-AU" dirty="0" err="1"/>
              <a:t>cumet</a:t>
            </a:r>
            <a:r>
              <a:rPr lang="en-AU" dirty="0"/>
              <a:t> </a:t>
            </a:r>
            <a:r>
              <a:rPr lang="en-AU" dirty="0" err="1"/>
              <a:t>optatquistis</a:t>
            </a:r>
            <a:r>
              <a:rPr lang="en-AU" dirty="0"/>
              <a:t> </a:t>
            </a:r>
            <a:r>
              <a:rPr lang="en-AU" dirty="0" err="1"/>
              <a:t>ium</a:t>
            </a:r>
            <a:r>
              <a:rPr lang="en-AU" dirty="0"/>
              <a:t> </a:t>
            </a:r>
            <a:r>
              <a:rPr lang="en-AU" dirty="0" err="1"/>
              <a:t>fuga</a:t>
            </a:r>
            <a:r>
              <a:rPr lang="en-AU" dirty="0"/>
              <a:t>. </a:t>
            </a:r>
            <a:r>
              <a:rPr lang="en-AU" dirty="0" err="1"/>
              <a:t>Nem</a:t>
            </a:r>
            <a:r>
              <a:rPr lang="en-AU" dirty="0"/>
              <a:t>. </a:t>
            </a:r>
            <a:r>
              <a:rPr lang="en-AU" dirty="0" err="1"/>
              <a:t>Ehendam</a:t>
            </a:r>
            <a:r>
              <a:rPr lang="en-AU" dirty="0"/>
              <a:t> </a:t>
            </a:r>
            <a:r>
              <a:rPr lang="en-AU" dirty="0" err="1"/>
              <a:t>ea</a:t>
            </a:r>
            <a:r>
              <a:rPr lang="en-AU" dirty="0"/>
              <a:t> cum is </a:t>
            </a:r>
            <a:r>
              <a:rPr lang="en-AU" dirty="0" err="1"/>
              <a:t>il</a:t>
            </a:r>
            <a:r>
              <a:rPr lang="en-AU" dirty="0"/>
              <a:t> </a:t>
            </a:r>
            <a:r>
              <a:rPr lang="en-AU" dirty="0" err="1"/>
              <a:t>intis</a:t>
            </a:r>
            <a:r>
              <a:rPr lang="en-AU" dirty="0"/>
              <a:t>  qui </a:t>
            </a:r>
            <a:r>
              <a:rPr lang="en-AU" dirty="0" err="1"/>
              <a:t>culleni</a:t>
            </a:r>
            <a:r>
              <a:rPr lang="en-AU" dirty="0"/>
              <a:t> </a:t>
            </a:r>
            <a:r>
              <a:rPr lang="en-AU" dirty="0" err="1"/>
              <a:t>mporem</a:t>
            </a:r>
            <a:r>
              <a:rPr lang="en-AU" dirty="0"/>
              <a:t> am </a:t>
            </a:r>
            <a:r>
              <a:rPr lang="en-AU" dirty="0" err="1"/>
              <a:t>alitemp</a:t>
            </a:r>
            <a:r>
              <a:rPr lang="en-AU" dirty="0"/>
              <a:t> </a:t>
            </a:r>
            <a:r>
              <a:rPr lang="en-AU" dirty="0" err="1"/>
              <a:t>eratem</a:t>
            </a:r>
            <a:r>
              <a:rPr lang="en-AU" dirty="0"/>
              <a:t> </a:t>
            </a:r>
            <a:r>
              <a:rPr lang="en-AU" dirty="0" err="1"/>
              <a:t>volupta</a:t>
            </a:r>
            <a:r>
              <a:rPr lang="en-AU" dirty="0"/>
              <a:t> </a:t>
            </a:r>
            <a:r>
              <a:rPr lang="en-AU" dirty="0" err="1"/>
              <a:t>estetur</a:t>
            </a:r>
            <a:r>
              <a:rPr lang="en-AU" dirty="0"/>
              <a:t> </a:t>
            </a:r>
            <a:r>
              <a:rPr lang="en-AU" dirty="0" err="1"/>
              <a:t>mo</a:t>
            </a:r>
            <a:r>
              <a:rPr lang="en-AU" dirty="0"/>
              <a:t> </a:t>
            </a:r>
            <a:r>
              <a:rPr lang="en-AU" dirty="0" err="1"/>
              <a:t>ommolup</a:t>
            </a:r>
            <a:r>
              <a:rPr lang="en-AU" dirty="0"/>
              <a:t> </a:t>
            </a:r>
            <a:r>
              <a:rPr lang="en-AU" dirty="0" err="1"/>
              <a:t>tiberep</a:t>
            </a:r>
            <a:r>
              <a:rPr lang="en-AU" dirty="0"/>
              <a:t> </a:t>
            </a:r>
            <a:r>
              <a:rPr lang="en-AU" dirty="0" err="1"/>
              <a:t>tatur</a:t>
            </a:r>
            <a:r>
              <a:rPr lang="en-AU" dirty="0"/>
              <a:t>, tem.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95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492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20949"/>
            <a:ext cx="7772400" cy="825874"/>
          </a:xfrm>
          <a:prstGeom prst="rect">
            <a:avLst/>
          </a:prstGeom>
        </p:spPr>
        <p:txBody>
          <a:bodyPr/>
          <a:lstStyle>
            <a:lvl1pPr>
              <a:defRPr sz="4600">
                <a:solidFill>
                  <a:schemeClr val="bg1"/>
                </a:solidFill>
                <a:latin typeface="Museo 700"/>
              </a:defRPr>
            </a:lvl1pPr>
          </a:lstStyle>
          <a:p>
            <a:r>
              <a:rPr lang="en-AU" dirty="0"/>
              <a:t>[Title to come here]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680915"/>
            <a:ext cx="6400800" cy="8002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00" b="0" i="0">
                <a:solidFill>
                  <a:schemeClr val="bg1"/>
                </a:solidFill>
                <a:latin typeface="Museo 300"/>
                <a:cs typeface="Museo 5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SUBTITLE TO COME HERE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51913" y="2608930"/>
            <a:ext cx="8407660" cy="0"/>
          </a:xfrm>
          <a:prstGeom prst="line">
            <a:avLst/>
          </a:prstGeom>
          <a:ln w="190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241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eymourCollege_folder_follow_bPP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933" y="6044797"/>
            <a:ext cx="7146244" cy="82805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6520556" y="6349720"/>
            <a:ext cx="23856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0" i="0" dirty="0">
                <a:solidFill>
                  <a:schemeClr val="bg1"/>
                </a:solidFill>
                <a:latin typeface="Museo 700"/>
                <a:cs typeface="Museo 700"/>
              </a:rPr>
              <a:t>Seymour College / </a:t>
            </a:r>
            <a:fld id="{826E4AEB-A5AE-6146-806D-2627046A3A23}" type="slidenum">
              <a:rPr lang="en-US" sz="1400" b="0" i="0" smtClean="0">
                <a:solidFill>
                  <a:schemeClr val="bg1"/>
                </a:solidFill>
                <a:latin typeface="Museo 700"/>
                <a:cs typeface="Museo 700"/>
              </a:rPr>
              <a:pPr algn="r"/>
              <a:t>‹#›</a:t>
            </a:fld>
            <a:endParaRPr lang="en-US" sz="1400" b="0" i="0" dirty="0">
              <a:solidFill>
                <a:schemeClr val="bg1"/>
              </a:solidFill>
              <a:latin typeface="Museo 700"/>
              <a:cs typeface="Museo 700"/>
            </a:endParaRPr>
          </a:p>
        </p:txBody>
      </p:sp>
    </p:spTree>
    <p:extLst>
      <p:ext uri="{BB962C8B-B14F-4D97-AF65-F5344CB8AC3E}">
        <p14:creationId xmlns:p14="http://schemas.microsoft.com/office/powerpoint/2010/main" val="189870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0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eymourCollege_folder_front_bPP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300" cy="653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117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9671" y="724906"/>
            <a:ext cx="4604657" cy="825874"/>
          </a:xfrm>
        </p:spPr>
        <p:txBody>
          <a:bodyPr/>
          <a:lstStyle/>
          <a:p>
            <a:r>
              <a:rPr lang="en-US" sz="5400" dirty="0"/>
              <a:t>VCE </a:t>
            </a:r>
            <a:br>
              <a:rPr lang="en-US" sz="5400" dirty="0"/>
            </a:br>
            <a:r>
              <a:rPr lang="en-US" sz="6600" dirty="0"/>
              <a:t>Chemistry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3435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13"/>
    </mc:Choice>
    <mc:Fallback xmlns="">
      <p:transition spd="slow" advTm="1981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5950" y="918575"/>
            <a:ext cx="7735897" cy="498768"/>
          </a:xfrm>
        </p:spPr>
        <p:txBody>
          <a:bodyPr/>
          <a:lstStyle/>
          <a:p>
            <a:r>
              <a:rPr lang="en-US" sz="2800" dirty="0"/>
              <a:t>Chemistry – All about matter?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5950" y="1996950"/>
            <a:ext cx="3631554" cy="341499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 is matter?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How does matter behave in the natural world?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How does matter interact in the natural world?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How can we shape the atomic level to benefit human health and environment?</a:t>
            </a:r>
          </a:p>
        </p:txBody>
      </p:sp>
      <p:pic>
        <p:nvPicPr>
          <p:cNvPr id="1026" name="Picture 2" descr="47,296 Organic Chemistry Stock Photos, Pictures &amp; Royalty-Free Images -  iStock">
            <a:extLst>
              <a:ext uri="{FF2B5EF4-FFF2-40B4-BE49-F238E27FC236}">
                <a16:creationId xmlns:a16="http://schemas.microsoft.com/office/drawing/2014/main" id="{248B46C1-CF53-46B5-B78D-DDE3A7815C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82"/>
          <a:stretch/>
        </p:blipFill>
        <p:spPr bwMode="auto">
          <a:xfrm>
            <a:off x="4572000" y="1996950"/>
            <a:ext cx="3844663" cy="3414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63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91"/>
    </mc:Choice>
    <mc:Fallback xmlns="">
      <p:transition spd="slow" advTm="1609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1500" y="828918"/>
            <a:ext cx="4393079" cy="498768"/>
          </a:xfrm>
        </p:spPr>
        <p:txBody>
          <a:bodyPr/>
          <a:lstStyle/>
          <a:p>
            <a:r>
              <a:rPr lang="en-US" sz="2800" dirty="0"/>
              <a:t>Course Overview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71499" y="1502229"/>
            <a:ext cx="5780315" cy="4898571"/>
          </a:xfrm>
        </p:spPr>
        <p:txBody>
          <a:bodyPr/>
          <a:lstStyle/>
          <a:p>
            <a:r>
              <a:rPr lang="en-US" sz="1400" b="1" dirty="0"/>
              <a:t>Unit 1 – How can the diversity of materials be explained?</a:t>
            </a:r>
          </a:p>
          <a:p>
            <a:r>
              <a:rPr lang="en-US" sz="1400" i="1" dirty="0"/>
              <a:t>Periodic table and trends, types of chemical bonding, the mole concept, polymers and </a:t>
            </a:r>
            <a:r>
              <a:rPr lang="en-US" sz="1400" i="1" dirty="0">
                <a:solidFill>
                  <a:srgbClr val="FF0000"/>
                </a:solidFill>
              </a:rPr>
              <a:t>research investigation</a:t>
            </a:r>
            <a:endParaRPr lang="en-US" sz="1400" i="1" dirty="0"/>
          </a:p>
          <a:p>
            <a:endParaRPr lang="en-US" sz="1400" b="1" dirty="0"/>
          </a:p>
          <a:p>
            <a:r>
              <a:rPr lang="en-US" sz="1400" b="1" dirty="0"/>
              <a:t>Unit 2 – How do chemical reactions shape the natural world?</a:t>
            </a:r>
          </a:p>
          <a:p>
            <a:r>
              <a:rPr lang="en-US" sz="1400" i="1" dirty="0"/>
              <a:t>Acids and bases, redox reactions, water analysis for gases and salts, and </a:t>
            </a:r>
            <a:r>
              <a:rPr lang="en-US" sz="1400" i="1" dirty="0">
                <a:solidFill>
                  <a:srgbClr val="FF0000"/>
                </a:solidFill>
              </a:rPr>
              <a:t>practical investigation</a:t>
            </a:r>
          </a:p>
          <a:p>
            <a:endParaRPr lang="en-US" sz="1400" b="1" dirty="0"/>
          </a:p>
          <a:p>
            <a:r>
              <a:rPr lang="en-US" sz="1400" b="1" dirty="0"/>
              <a:t>Unit 3 – How can design and innovation help to optimize chemical processes?</a:t>
            </a:r>
          </a:p>
          <a:p>
            <a:r>
              <a:rPr lang="en-US" sz="1400" i="1" dirty="0"/>
              <a:t>Fuels, galvanic cells, fuel cells, electrolysis, rate and chemical equilibrium for industrial chemistry. </a:t>
            </a:r>
          </a:p>
          <a:p>
            <a:endParaRPr lang="en-US" sz="1400" b="1" dirty="0"/>
          </a:p>
          <a:p>
            <a:r>
              <a:rPr lang="en-US" sz="1400" b="1" dirty="0"/>
              <a:t>Unit 4 – How are carbon-based compounds designed for purpose? </a:t>
            </a:r>
          </a:p>
          <a:p>
            <a:r>
              <a:rPr lang="en-US" sz="1400" i="1" dirty="0"/>
              <a:t>Organic Compounds and reactions, analysis of organic compounds, medicinal chemistry + </a:t>
            </a:r>
            <a:r>
              <a:rPr lang="en-US" sz="1400" i="1" dirty="0">
                <a:solidFill>
                  <a:srgbClr val="FF0000"/>
                </a:solidFill>
              </a:rPr>
              <a:t>practical investigation </a:t>
            </a:r>
          </a:p>
        </p:txBody>
      </p:sp>
      <p:pic>
        <p:nvPicPr>
          <p:cNvPr id="2050" name="Picture 2" descr="What is chemistry? | New Scientist">
            <a:extLst>
              <a:ext uri="{FF2B5EF4-FFF2-40B4-BE49-F238E27FC236}">
                <a16:creationId xmlns:a16="http://schemas.microsoft.com/office/drawing/2014/main" id="{1BA397B9-A658-4895-B317-EFA741A556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06" r="14646"/>
          <a:stretch/>
        </p:blipFill>
        <p:spPr bwMode="auto">
          <a:xfrm>
            <a:off x="6351814" y="1502229"/>
            <a:ext cx="2350753" cy="41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45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155"/>
    </mc:Choice>
    <mc:Fallback xmlns="">
      <p:transition spd="slow" advTm="43155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2757" y="949517"/>
            <a:ext cx="2530929" cy="498768"/>
          </a:xfrm>
        </p:spPr>
        <p:txBody>
          <a:bodyPr/>
          <a:lstStyle/>
          <a:p>
            <a:r>
              <a:rPr lang="en-US" sz="2800" dirty="0"/>
              <a:t>Pathways</a:t>
            </a:r>
            <a:r>
              <a:rPr lang="en-US" dirty="0"/>
              <a:t>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98156" y="1635787"/>
            <a:ext cx="3816189" cy="440578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Environmental technology and green chemistry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Research and academia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Health and Veterinary Sciences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Education (Chemistry)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Engineering and manufacture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Transport and aviation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Food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Pharmaceutical and Cosmetics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Forensic Science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Waste management and circular economy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Materials (metals, polymers)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074" name="Picture 2" descr="Careers - Careers in Chemistry">
            <a:extLst>
              <a:ext uri="{FF2B5EF4-FFF2-40B4-BE49-F238E27FC236}">
                <a16:creationId xmlns:a16="http://schemas.microsoft.com/office/drawing/2014/main" id="{B2EFB1DA-1164-4384-87BA-FB9A77677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102" y="1923393"/>
            <a:ext cx="4388873" cy="3769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926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934"/>
    </mc:Choice>
    <mc:Fallback xmlns="">
      <p:transition spd="slow" advTm="6093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041507"/>
            <a:ext cx="6392174" cy="498768"/>
          </a:xfrm>
        </p:spPr>
        <p:txBody>
          <a:bodyPr/>
          <a:lstStyle/>
          <a:p>
            <a:r>
              <a:rPr lang="en-US" dirty="0">
                <a:solidFill>
                  <a:srgbClr val="0033FF"/>
                </a:solidFill>
              </a:rPr>
              <a:t>What to expect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1635786"/>
            <a:ext cx="5274129" cy="45364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Chemistry is challenging and rewarding.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succeed in this subject you will need to: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Work hard and be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organised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for learning.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Be confident with level 9 mathematics.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Complete significant and regular amounts of study in addition to class time (about 3 hours per week).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Participate in class discussions &amp; practical activities.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 to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Gao if you would like more information.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39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683"/>
    </mc:Choice>
    <mc:Fallback xmlns="">
      <p:transition spd="slow" advTm="92683"/>
    </mc:Fallback>
  </mc:AlternateContent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2959</TotalTime>
  <Words>280</Words>
  <Application>Microsoft Office PowerPoint</Application>
  <PresentationFormat>On-screen Show (4:3)</PresentationFormat>
  <Paragraphs>45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Museo 300</vt:lpstr>
      <vt:lpstr>Museo 700</vt:lpstr>
      <vt:lpstr>Office Theme</vt:lpstr>
      <vt:lpstr>Custom Design</vt:lpstr>
      <vt:lpstr>VCE  Chemistry</vt:lpstr>
      <vt:lpstr>Chemistry – All about matter?  </vt:lpstr>
      <vt:lpstr>Course Overview </vt:lpstr>
      <vt:lpstr>Pathways </vt:lpstr>
      <vt:lpstr>What to expect</vt:lpstr>
    </vt:vector>
  </TitlesOfParts>
  <Company>X S 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Olax</dc:creator>
  <cp:lastModifiedBy>Jennie Gao</cp:lastModifiedBy>
  <cp:revision>34</cp:revision>
  <dcterms:created xsi:type="dcterms:W3CDTF">2015-02-16T04:39:47Z</dcterms:created>
  <dcterms:modified xsi:type="dcterms:W3CDTF">2023-06-21T03:16:16Z</dcterms:modified>
</cp:coreProperties>
</file>