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3" r:id="rId2"/>
  </p:sldMasterIdLst>
  <p:sldIdLst>
    <p:sldId id="260" r:id="rId3"/>
    <p:sldId id="261" r:id="rId4"/>
    <p:sldId id="264" r:id="rId5"/>
    <p:sldId id="259"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CC33"/>
    <a:srgbClr val="003399"/>
    <a:srgbClr val="0033FF"/>
    <a:srgbClr val="990066"/>
    <a:srgbClr val="66CC00"/>
    <a:srgbClr val="00CCFF"/>
    <a:srgbClr val="00CC00"/>
    <a:srgbClr val="00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6"/>
    <p:restoredTop sz="94728"/>
  </p:normalViewPr>
  <p:slideViewPr>
    <p:cSldViewPr snapToGrid="0" snapToObjects="1">
      <p:cViewPr varScale="1">
        <p:scale>
          <a:sx n="97" d="100"/>
          <a:sy n="97" d="100"/>
        </p:scale>
        <p:origin x="480"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1533129" cy="498768"/>
          </a:xfrm>
          <a:prstGeom prst="rect">
            <a:avLst/>
          </a:prstGeom>
        </p:spPr>
        <p:txBody>
          <a:bodyPr/>
          <a:lstStyle>
            <a:lvl1pPr algn="l">
              <a:defRPr sz="2400">
                <a:solidFill>
                  <a:srgbClr val="00CCFF"/>
                </a:solidFill>
                <a:latin typeface="Museo 700"/>
              </a:defRPr>
            </a:lvl1pPr>
          </a:lstStyle>
          <a:p>
            <a:r>
              <a:rPr lang="en-AU" dirty="0"/>
              <a:t>Contents</a:t>
            </a:r>
            <a:endParaRPr lang="en-US" dirty="0"/>
          </a:p>
        </p:txBody>
      </p:sp>
      <p:sp>
        <p:nvSpPr>
          <p:cNvPr id="3" name="Subtitle 2"/>
          <p:cNvSpPr>
            <a:spLocks noGrp="1"/>
          </p:cNvSpPr>
          <p:nvPr>
            <p:ph type="subTitle" idx="1" hasCustomPrompt="1"/>
          </p:nvPr>
        </p:nvSpPr>
        <p:spPr>
          <a:xfrm>
            <a:off x="1267628" y="1635787"/>
            <a:ext cx="6701114" cy="4194487"/>
          </a:xfrm>
          <a:prstGeom prst="rect">
            <a:avLst/>
          </a:prstGeom>
        </p:spPr>
        <p:txBody>
          <a:bodyPr/>
          <a:lstStyle>
            <a:lvl1pPr marL="342900" indent="-342900" algn="l">
              <a:buAutoNum type="arabicPeriod"/>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Seymour overview</a:t>
            </a:r>
          </a:p>
          <a:p>
            <a:r>
              <a:rPr lang="en-AU" dirty="0"/>
              <a:t>Chapter one title goes here</a:t>
            </a:r>
          </a:p>
          <a:p>
            <a:r>
              <a:rPr lang="en-AU" dirty="0"/>
              <a:t>Chapter two goes here</a:t>
            </a:r>
          </a:p>
          <a:p>
            <a:r>
              <a:rPr lang="en-AU" dirty="0"/>
              <a:t>Chapter three goes here</a:t>
            </a:r>
          </a:p>
          <a:p>
            <a:r>
              <a:rPr lang="en-AU" dirty="0"/>
              <a:t>Conclusion</a:t>
            </a:r>
            <a:endParaRPr lang="en-US" dirty="0"/>
          </a:p>
        </p:txBody>
      </p:sp>
    </p:spTree>
    <p:extLst>
      <p:ext uri="{BB962C8B-B14F-4D97-AF65-F5344CB8AC3E}">
        <p14:creationId xmlns:p14="http://schemas.microsoft.com/office/powerpoint/2010/main" val="289616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66CC00"/>
                </a:solidFill>
                <a:latin typeface="Museo 700"/>
              </a:defRPr>
            </a:lvl1pPr>
          </a:lstStyle>
          <a:p>
            <a:r>
              <a:rPr lang="en-AU" dirty="0"/>
              <a:t>1. Seymour overview</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2841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990066"/>
                </a:solidFill>
                <a:latin typeface="Museo 700"/>
              </a:defRPr>
            </a:lvl1pPr>
          </a:lstStyle>
          <a:p>
            <a:r>
              <a:rPr lang="en-AU" dirty="0"/>
              <a:t>2. Chapter one</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32588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003399"/>
                </a:solidFill>
                <a:latin typeface="Museo 700"/>
              </a:defRPr>
            </a:lvl1pPr>
          </a:lstStyle>
          <a:p>
            <a:r>
              <a:rPr lang="en-AU" dirty="0"/>
              <a:t>3. Chapter two</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89895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92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0949"/>
            <a:ext cx="7772400" cy="825874"/>
          </a:xfrm>
          <a:prstGeom prst="rect">
            <a:avLst/>
          </a:prstGeom>
        </p:spPr>
        <p:txBody>
          <a:bodyPr/>
          <a:lstStyle>
            <a:lvl1pPr>
              <a:defRPr sz="4600">
                <a:solidFill>
                  <a:schemeClr val="bg1"/>
                </a:solidFill>
                <a:latin typeface="Museo 700"/>
              </a:defRPr>
            </a:lvl1pPr>
          </a:lstStyle>
          <a:p>
            <a:r>
              <a:rPr lang="en-AU" dirty="0"/>
              <a:t>[Title to come here]</a:t>
            </a:r>
            <a:endParaRPr lang="en-US" dirty="0"/>
          </a:p>
        </p:txBody>
      </p:sp>
      <p:sp>
        <p:nvSpPr>
          <p:cNvPr id="3" name="Subtitle 2"/>
          <p:cNvSpPr>
            <a:spLocks noGrp="1"/>
          </p:cNvSpPr>
          <p:nvPr>
            <p:ph type="subTitle" idx="1" hasCustomPrompt="1"/>
          </p:nvPr>
        </p:nvSpPr>
        <p:spPr>
          <a:xfrm>
            <a:off x="1371600" y="2680915"/>
            <a:ext cx="6400800" cy="800206"/>
          </a:xfrm>
          <a:prstGeom prst="rect">
            <a:avLst/>
          </a:prstGeom>
        </p:spPr>
        <p:txBody>
          <a:bodyPr/>
          <a:lstStyle>
            <a:lvl1pPr marL="0" indent="0" algn="ctr">
              <a:buNone/>
              <a:defRPr sz="1900" b="0" i="0">
                <a:solidFill>
                  <a:schemeClr val="bg1"/>
                </a:solidFill>
                <a:latin typeface="Museo 300"/>
                <a:cs typeface="Museo 5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SUBTITLE TO COME HERE</a:t>
            </a:r>
            <a:endParaRPr lang="en-US" dirty="0"/>
          </a:p>
        </p:txBody>
      </p:sp>
      <p:cxnSp>
        <p:nvCxnSpPr>
          <p:cNvPr id="9" name="Straight Connector 8"/>
          <p:cNvCxnSpPr/>
          <p:nvPr userDrawn="1"/>
        </p:nvCxnSpPr>
        <p:spPr>
          <a:xfrm>
            <a:off x="351913" y="2608930"/>
            <a:ext cx="8407660" cy="0"/>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0241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eymourCollege_folder_follow_bPP.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019933" y="6044797"/>
            <a:ext cx="7146244" cy="828057"/>
          </a:xfrm>
          <a:prstGeom prst="rect">
            <a:avLst/>
          </a:prstGeom>
        </p:spPr>
      </p:pic>
      <p:sp>
        <p:nvSpPr>
          <p:cNvPr id="8" name="Rectangle 7"/>
          <p:cNvSpPr/>
          <p:nvPr userDrawn="1"/>
        </p:nvSpPr>
        <p:spPr>
          <a:xfrm>
            <a:off x="6520556" y="6349720"/>
            <a:ext cx="2385689" cy="307777"/>
          </a:xfrm>
          <a:prstGeom prst="rect">
            <a:avLst/>
          </a:prstGeom>
        </p:spPr>
        <p:txBody>
          <a:bodyPr wrap="square">
            <a:spAutoFit/>
          </a:bodyPr>
          <a:lstStyle/>
          <a:p>
            <a:pPr algn="r"/>
            <a:r>
              <a:rPr lang="en-US" sz="1400" b="0" i="0" dirty="0">
                <a:solidFill>
                  <a:schemeClr val="bg1"/>
                </a:solidFill>
                <a:latin typeface="Museo 700"/>
                <a:cs typeface="Museo 700"/>
              </a:rPr>
              <a:t>Seymour College / </a:t>
            </a:r>
            <a:fld id="{826E4AEB-A5AE-6146-806D-2627046A3A23}" type="slidenum">
              <a:rPr lang="en-US" sz="1400" b="0" i="0" smtClean="0">
                <a:solidFill>
                  <a:schemeClr val="bg1"/>
                </a:solidFill>
                <a:latin typeface="Museo 700"/>
                <a:cs typeface="Museo 700"/>
              </a:rPr>
              <a:pPr algn="r"/>
              <a:t>‹#›</a:t>
            </a:fld>
            <a:endParaRPr lang="en-US" sz="1400" b="0" i="0" dirty="0">
              <a:solidFill>
                <a:schemeClr val="bg1"/>
              </a:solidFill>
              <a:latin typeface="Museo 700"/>
              <a:cs typeface="Museo 700"/>
            </a:endParaRPr>
          </a:p>
        </p:txBody>
      </p:sp>
    </p:spTree>
    <p:extLst>
      <p:ext uri="{BB962C8B-B14F-4D97-AF65-F5344CB8AC3E}">
        <p14:creationId xmlns:p14="http://schemas.microsoft.com/office/powerpoint/2010/main" val="18987063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eymourCollege_folder_front_b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59300" cy="6539984"/>
          </a:xfrm>
          <a:prstGeom prst="rect">
            <a:avLst/>
          </a:prstGeom>
        </p:spPr>
      </p:pic>
    </p:spTree>
    <p:extLst>
      <p:ext uri="{BB962C8B-B14F-4D97-AF65-F5344CB8AC3E}">
        <p14:creationId xmlns:p14="http://schemas.microsoft.com/office/powerpoint/2010/main" val="372111751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7527"/>
            <a:ext cx="7772400" cy="1549296"/>
          </a:xfrm>
        </p:spPr>
        <p:txBody>
          <a:bodyPr/>
          <a:lstStyle/>
          <a:p>
            <a:r>
              <a:rPr lang="en-US" dirty="0"/>
              <a:t>VCE</a:t>
            </a:r>
            <a:br>
              <a:rPr lang="en-US" dirty="0"/>
            </a:br>
            <a:r>
              <a:rPr lang="en-US" dirty="0"/>
              <a:t>Agriculture</a:t>
            </a:r>
          </a:p>
        </p:txBody>
      </p:sp>
    </p:spTree>
    <p:extLst>
      <p:ext uri="{BB962C8B-B14F-4D97-AF65-F5344CB8AC3E}">
        <p14:creationId xmlns:p14="http://schemas.microsoft.com/office/powerpoint/2010/main" val="2834351318"/>
      </p:ext>
    </p:extLst>
  </p:cSld>
  <p:clrMapOvr>
    <a:masterClrMapping/>
  </p:clrMapOvr>
  <mc:AlternateContent xmlns:mc="http://schemas.openxmlformats.org/markup-compatibility/2006" xmlns:p14="http://schemas.microsoft.com/office/powerpoint/2010/main">
    <mc:Choice Requires="p14">
      <p:transition spd="slow" p14:dur="2000" advTm="20561"/>
    </mc:Choice>
    <mc:Fallback xmlns="">
      <p:transition spd="slow" advTm="2056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0430" y="212210"/>
            <a:ext cx="7121236" cy="498768"/>
          </a:xfrm>
        </p:spPr>
        <p:txBody>
          <a:bodyPr/>
          <a:lstStyle/>
          <a:p>
            <a:pPr algn="ctr"/>
            <a:r>
              <a:rPr lang="en-US" sz="2800" dirty="0"/>
              <a:t>Why choose Agriculture?</a:t>
            </a:r>
          </a:p>
        </p:txBody>
      </p:sp>
      <p:sp>
        <p:nvSpPr>
          <p:cNvPr id="3" name="Subtitle 2"/>
          <p:cNvSpPr>
            <a:spLocks noGrp="1"/>
          </p:cNvSpPr>
          <p:nvPr>
            <p:ph type="subTitle" idx="1"/>
          </p:nvPr>
        </p:nvSpPr>
        <p:spPr>
          <a:xfrm>
            <a:off x="397565" y="831621"/>
            <a:ext cx="8454887" cy="5025840"/>
          </a:xfrm>
        </p:spPr>
        <p:txBody>
          <a:bodyPr/>
          <a:lstStyle/>
          <a:p>
            <a:pPr marL="0" indent="0">
              <a:spcBef>
                <a:spcPts val="600"/>
              </a:spcBef>
              <a:spcAft>
                <a:spcPts val="600"/>
              </a:spcAft>
              <a:buNone/>
            </a:pPr>
            <a:r>
              <a:rPr lang="en-AU" sz="1600" dirty="0">
                <a:solidFill>
                  <a:srgbClr val="000000"/>
                </a:solidFill>
                <a:effectLst/>
                <a:latin typeface="Arial" panose="020B0604020202020204" pitchFamily="34" charset="0"/>
                <a:ea typeface="Arial" panose="020B0604020202020204" pitchFamily="34" charset="0"/>
              </a:rPr>
              <a:t>The Agriculture subject enables students to:</a:t>
            </a:r>
            <a:endParaRPr lang="en-US" sz="1600" dirty="0">
              <a:solidFill>
                <a:srgbClr val="000000"/>
              </a:solidFill>
              <a:effectLst/>
              <a:latin typeface="Arial" panose="020B0604020202020204" pitchFamily="34" charset="0"/>
              <a:ea typeface="Arial" panose="020B0604020202020204" pitchFamily="34" charset="0"/>
            </a:endParaRPr>
          </a:p>
          <a:p>
            <a:pPr marL="342900" lvl="0" indent="-342900">
              <a:spcBef>
                <a:spcPts val="600"/>
              </a:spcBef>
              <a:spcAft>
                <a:spcPts val="600"/>
              </a:spcAft>
              <a:buFont typeface="Symbol" pitchFamily="2" charset="2"/>
              <a:buChar char=""/>
              <a:tabLst>
                <a:tab pos="269875" algn="l"/>
              </a:tabLst>
            </a:pPr>
            <a:r>
              <a:rPr lang="en-AU" sz="1600" kern="1100" dirty="0">
                <a:solidFill>
                  <a:srgbClr val="000000"/>
                </a:solidFill>
                <a:effectLst/>
                <a:latin typeface="Arial" panose="020B0604020202020204" pitchFamily="34" charset="0"/>
                <a:ea typeface="Times New Roman" panose="02020603050405020304" pitchFamily="18" charset="0"/>
              </a:rPr>
              <a:t>gain an understanding of the role of agricultural and horticultural industries in local, state, national and global contexts</a:t>
            </a:r>
            <a:endParaRPr lang="en-US" sz="1600" kern="1100" dirty="0">
              <a:solidFill>
                <a:srgbClr val="000000"/>
              </a:solidFill>
              <a:effectLst/>
              <a:latin typeface="Arial" panose="020B0604020202020204" pitchFamily="34" charset="0"/>
              <a:ea typeface="Times New Roman" panose="02020603050405020304" pitchFamily="18" charset="0"/>
            </a:endParaRPr>
          </a:p>
          <a:p>
            <a:pPr marL="342900" lvl="0" indent="-342900">
              <a:spcAft>
                <a:spcPts val="600"/>
              </a:spcAft>
              <a:buFont typeface="Symbol" pitchFamily="2" charset="2"/>
              <a:buChar char=""/>
              <a:tabLst>
                <a:tab pos="269875" algn="l"/>
              </a:tabLst>
            </a:pPr>
            <a:r>
              <a:rPr lang="en-AU" sz="1600" kern="1100" dirty="0">
                <a:solidFill>
                  <a:srgbClr val="000000"/>
                </a:solidFill>
                <a:effectLst/>
                <a:latin typeface="Arial" panose="020B0604020202020204" pitchFamily="34" charset="0"/>
                <a:ea typeface="Times New Roman" panose="02020603050405020304" pitchFamily="18" charset="0"/>
              </a:rPr>
              <a:t>develop awareness of the breadth and viability of career pathways and employment opportunities in food and fibre production </a:t>
            </a:r>
            <a:endParaRPr lang="en-AU" sz="1600" kern="1100" dirty="0">
              <a:solidFill>
                <a:srgbClr val="000000"/>
              </a:solidFill>
              <a:latin typeface="Arial" panose="020B0604020202020204" pitchFamily="34" charset="0"/>
              <a:ea typeface="Times New Roman" panose="02020603050405020304" pitchFamily="18" charset="0"/>
            </a:endParaRPr>
          </a:p>
          <a:p>
            <a:pPr marL="342900" lvl="0" indent="-342900">
              <a:spcAft>
                <a:spcPts val="600"/>
              </a:spcAft>
              <a:buFont typeface="Symbol" pitchFamily="2" charset="2"/>
              <a:buChar char=""/>
              <a:tabLst>
                <a:tab pos="269875" algn="l"/>
              </a:tabLst>
            </a:pPr>
            <a:r>
              <a:rPr lang="en-AU" sz="1600" kern="1100" dirty="0">
                <a:solidFill>
                  <a:srgbClr val="000000"/>
                </a:solidFill>
                <a:effectLst/>
                <a:latin typeface="Arial" panose="020B0604020202020204" pitchFamily="34" charset="0"/>
                <a:ea typeface="Times New Roman" panose="02020603050405020304" pitchFamily="18" charset="0"/>
              </a:rPr>
              <a:t>develop understanding of ethical and sustainable land, water, plant and animal management</a:t>
            </a:r>
            <a:endParaRPr lang="en-US" sz="1600" kern="1100" dirty="0">
              <a:solidFill>
                <a:srgbClr val="000000"/>
              </a:solidFill>
              <a:effectLst/>
              <a:latin typeface="Arial" panose="020B0604020202020204" pitchFamily="34" charset="0"/>
              <a:ea typeface="Times New Roman" panose="02020603050405020304" pitchFamily="18" charset="0"/>
            </a:endParaRPr>
          </a:p>
          <a:p>
            <a:pPr marL="342900" lvl="0" indent="-342900">
              <a:spcAft>
                <a:spcPts val="600"/>
              </a:spcAft>
              <a:buFont typeface="Symbol" pitchFamily="2" charset="2"/>
              <a:buChar char=""/>
              <a:tabLst>
                <a:tab pos="269875" algn="l"/>
              </a:tabLst>
            </a:pPr>
            <a:r>
              <a:rPr lang="en-AU" sz="1600" kern="1100" dirty="0">
                <a:solidFill>
                  <a:srgbClr val="000000"/>
                </a:solidFill>
                <a:effectLst/>
                <a:latin typeface="Arial" panose="020B0604020202020204" pitchFamily="34" charset="0"/>
                <a:ea typeface="Times New Roman" panose="02020603050405020304" pitchFamily="18" charset="0"/>
              </a:rPr>
              <a:t>analyse the drivers and effects of change in food and fibre industries and apply innovative technologies to practices</a:t>
            </a:r>
            <a:endParaRPr lang="en-US" sz="1600" kern="1100" dirty="0">
              <a:solidFill>
                <a:srgbClr val="000000"/>
              </a:solidFill>
              <a:effectLst/>
              <a:latin typeface="Arial" panose="020B0604020202020204" pitchFamily="34" charset="0"/>
              <a:ea typeface="Times New Roman" panose="02020603050405020304" pitchFamily="18" charset="0"/>
            </a:endParaRPr>
          </a:p>
          <a:p>
            <a:pPr marL="342900" lvl="0" indent="-342900">
              <a:spcAft>
                <a:spcPts val="600"/>
              </a:spcAft>
              <a:buFont typeface="Symbol" pitchFamily="2" charset="2"/>
              <a:buChar char=""/>
              <a:tabLst>
                <a:tab pos="269875" algn="l"/>
              </a:tabLst>
            </a:pPr>
            <a:r>
              <a:rPr lang="en-AU" sz="1600" kern="1100" dirty="0">
                <a:solidFill>
                  <a:srgbClr val="000000"/>
                </a:solidFill>
                <a:effectLst/>
                <a:latin typeface="Arial" panose="020B0604020202020204" pitchFamily="34" charset="0"/>
                <a:ea typeface="Times New Roman" panose="02020603050405020304" pitchFamily="18" charset="0"/>
              </a:rPr>
              <a:t>engage in applied, experiential tasks to extend understanding of agricultural and horticultural practices</a:t>
            </a:r>
            <a:endParaRPr lang="en-US" sz="1600" kern="1100" dirty="0">
              <a:solidFill>
                <a:srgbClr val="000000"/>
              </a:solidFill>
              <a:effectLst/>
              <a:latin typeface="Arial" panose="020B0604020202020204" pitchFamily="34" charset="0"/>
              <a:ea typeface="Times New Roman" panose="02020603050405020304" pitchFamily="18" charset="0"/>
            </a:endParaRPr>
          </a:p>
          <a:p>
            <a:pPr marL="342900" lvl="0" indent="-342900">
              <a:spcAft>
                <a:spcPts val="600"/>
              </a:spcAft>
              <a:buFont typeface="Symbol" pitchFamily="2" charset="2"/>
              <a:buChar char=""/>
              <a:tabLst>
                <a:tab pos="269875" algn="l"/>
              </a:tabLst>
            </a:pPr>
            <a:r>
              <a:rPr lang="en-AU" sz="1600" kern="1100" dirty="0">
                <a:solidFill>
                  <a:srgbClr val="000000"/>
                </a:solidFill>
                <a:effectLst/>
                <a:latin typeface="Arial" panose="020B0604020202020204" pitchFamily="34" charset="0"/>
                <a:ea typeface="Times New Roman" panose="02020603050405020304" pitchFamily="18" charset="0"/>
              </a:rPr>
              <a:t>apply scientific methodologies and data analysis to agricultural and horticultural planning and problem solving </a:t>
            </a:r>
            <a:endParaRPr lang="en-US" sz="1600" kern="1100" dirty="0">
              <a:solidFill>
                <a:srgbClr val="000000"/>
              </a:solidFill>
              <a:effectLst/>
              <a:latin typeface="Arial" panose="020B0604020202020204" pitchFamily="34" charset="0"/>
              <a:ea typeface="Times New Roman" panose="02020603050405020304" pitchFamily="18" charset="0"/>
            </a:endParaRPr>
          </a:p>
          <a:p>
            <a:pPr marL="342900" lvl="0" indent="-342900">
              <a:spcAft>
                <a:spcPts val="600"/>
              </a:spcAft>
              <a:buFont typeface="Symbol" pitchFamily="2" charset="2"/>
              <a:buChar char=""/>
              <a:tabLst>
                <a:tab pos="269875" algn="l"/>
              </a:tabLst>
            </a:pPr>
            <a:r>
              <a:rPr lang="en-AU" sz="1600" kern="1100" dirty="0">
                <a:solidFill>
                  <a:srgbClr val="000000"/>
                </a:solidFill>
                <a:effectLst/>
                <a:latin typeface="Arial" panose="020B0604020202020204" pitchFamily="34" charset="0"/>
                <a:ea typeface="Times New Roman" panose="02020603050405020304" pitchFamily="18" charset="0"/>
              </a:rPr>
              <a:t>analyse challenges to food and fibre production including climate change, biological resistances and threats to biodiversity and biosecurity</a:t>
            </a:r>
            <a:endParaRPr lang="en-US" sz="1600" kern="1100" dirty="0">
              <a:solidFill>
                <a:srgbClr val="000000"/>
              </a:solidFill>
              <a:effectLst/>
              <a:latin typeface="Arial" panose="020B0604020202020204" pitchFamily="34" charset="0"/>
              <a:ea typeface="Times New Roman" panose="02020603050405020304" pitchFamily="18" charset="0"/>
            </a:endParaRPr>
          </a:p>
          <a:p>
            <a:pPr marL="342900" lvl="0" indent="-342900">
              <a:spcAft>
                <a:spcPts val="600"/>
              </a:spcAft>
              <a:buFont typeface="Symbol" pitchFamily="2" charset="2"/>
              <a:buChar char=""/>
              <a:tabLst>
                <a:tab pos="269875" algn="l"/>
              </a:tabLst>
            </a:pPr>
            <a:r>
              <a:rPr lang="en-AU" sz="1600" kern="1100" dirty="0">
                <a:solidFill>
                  <a:srgbClr val="000000"/>
                </a:solidFill>
                <a:effectLst/>
                <a:latin typeface="Arial" panose="020B0604020202020204" pitchFamily="34" charset="0"/>
                <a:ea typeface="Times New Roman" panose="02020603050405020304" pitchFamily="18" charset="0"/>
              </a:rPr>
              <a:t>evaluate information and various points of view on issues relating to the food and fibre industries.</a:t>
            </a:r>
            <a:endParaRPr lang="en-US" sz="1600" kern="11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047631972"/>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8594-4AAB-4B60-8A02-E80559C15DC5}"/>
              </a:ext>
            </a:extLst>
          </p:cNvPr>
          <p:cNvSpPr>
            <a:spLocks noGrp="1"/>
          </p:cNvSpPr>
          <p:nvPr>
            <p:ph type="ctrTitle"/>
          </p:nvPr>
        </p:nvSpPr>
        <p:spPr>
          <a:xfrm>
            <a:off x="450574" y="201366"/>
            <a:ext cx="6486914" cy="498768"/>
          </a:xfrm>
        </p:spPr>
        <p:txBody>
          <a:bodyPr/>
          <a:lstStyle/>
          <a:p>
            <a:r>
              <a:rPr lang="en-AU" dirty="0"/>
              <a:t>Course overview – Unit 1 and Unit 2 </a:t>
            </a:r>
          </a:p>
        </p:txBody>
      </p:sp>
      <p:sp>
        <p:nvSpPr>
          <p:cNvPr id="3" name="Subtitle 2">
            <a:extLst>
              <a:ext uri="{FF2B5EF4-FFF2-40B4-BE49-F238E27FC236}">
                <a16:creationId xmlns:a16="http://schemas.microsoft.com/office/drawing/2014/main" id="{FD2CD17F-AE91-4400-9345-27866846A8A3}"/>
              </a:ext>
            </a:extLst>
          </p:cNvPr>
          <p:cNvSpPr>
            <a:spLocks noGrp="1"/>
          </p:cNvSpPr>
          <p:nvPr>
            <p:ph type="subTitle" idx="1"/>
          </p:nvPr>
        </p:nvSpPr>
        <p:spPr>
          <a:xfrm>
            <a:off x="450574" y="795130"/>
            <a:ext cx="8189844" cy="5742233"/>
          </a:xfrm>
        </p:spPr>
        <p:txBody>
          <a:bodyPr/>
          <a:lstStyle/>
          <a:p>
            <a:pPr>
              <a:lnSpc>
                <a:spcPts val="1400"/>
              </a:lnSpc>
              <a:spcBef>
                <a:spcPts val="600"/>
              </a:spcBef>
              <a:spcAft>
                <a:spcPts val="600"/>
              </a:spcAft>
            </a:pPr>
            <a:r>
              <a:rPr lang="en-AU" sz="2000" b="1" dirty="0">
                <a:solidFill>
                  <a:srgbClr val="0066CC"/>
                </a:solidFill>
                <a:effectLst/>
                <a:latin typeface="Arial" panose="020B0604020202020204" pitchFamily="34" charset="0"/>
                <a:ea typeface="Arial" panose="020B0604020202020204" pitchFamily="34" charset="0"/>
              </a:rPr>
              <a:t>Unit 1: Change and opportunity</a:t>
            </a:r>
          </a:p>
          <a:p>
            <a:pPr>
              <a:lnSpc>
                <a:spcPts val="1400"/>
              </a:lnSpc>
              <a:spcBef>
                <a:spcPts val="600"/>
              </a:spcBef>
            </a:pPr>
            <a:r>
              <a:rPr lang="en-AU" b="1" dirty="0">
                <a:solidFill>
                  <a:srgbClr val="000000"/>
                </a:solidFill>
                <a:latin typeface="Arial" panose="020B0604020202020204" pitchFamily="34" charset="0"/>
                <a:ea typeface="Arial" panose="020B0604020202020204" pitchFamily="34" charset="0"/>
              </a:rPr>
              <a:t>Area of Study 1 Food and Fibre industries </a:t>
            </a:r>
          </a:p>
          <a:p>
            <a:pPr>
              <a:spcBef>
                <a:spcPts val="0"/>
              </a:spcBef>
              <a:spcAft>
                <a:spcPts val="600"/>
              </a:spcAft>
            </a:pPr>
            <a:r>
              <a:rPr lang="en-AU" sz="1400" i="1" dirty="0">
                <a:solidFill>
                  <a:srgbClr val="000000"/>
                </a:solidFill>
                <a:effectLst/>
                <a:latin typeface="Arial" panose="020B0604020202020204" pitchFamily="34" charset="0"/>
                <a:ea typeface="Arial" panose="020B0604020202020204" pitchFamily="34" charset="0"/>
              </a:rPr>
              <a:t>On completion of this unit the student should be able to identify major food and fibre production industries in Australia, describe career pathways within these industries, discuss a range of influences on agricultural and horticultural practices, and undertake practical analysis of conditions required for food and fibre production.</a:t>
            </a:r>
            <a:endParaRPr lang="en-AU" sz="1600" dirty="0">
              <a:solidFill>
                <a:srgbClr val="000000"/>
              </a:solidFill>
              <a:latin typeface="Arial" panose="020B0604020202020204" pitchFamily="34" charset="0"/>
              <a:ea typeface="Arial" panose="020B0604020202020204" pitchFamily="34" charset="0"/>
            </a:endParaRPr>
          </a:p>
          <a:p>
            <a:pPr>
              <a:lnSpc>
                <a:spcPts val="1400"/>
              </a:lnSpc>
              <a:spcBef>
                <a:spcPts val="1200"/>
              </a:spcBef>
            </a:pPr>
            <a:r>
              <a:rPr lang="en-AU" b="1" dirty="0">
                <a:solidFill>
                  <a:srgbClr val="000000"/>
                </a:solidFill>
                <a:effectLst/>
                <a:latin typeface="Arial" panose="020B0604020202020204" pitchFamily="34" charset="0"/>
                <a:ea typeface="Arial" panose="020B0604020202020204" pitchFamily="34" charset="0"/>
              </a:rPr>
              <a:t>Area of Study 2 Food and Fibre production</a:t>
            </a:r>
          </a:p>
          <a:p>
            <a:pPr>
              <a:spcBef>
                <a:spcPts val="0"/>
              </a:spcBef>
              <a:spcAft>
                <a:spcPts val="600"/>
              </a:spcAft>
            </a:pPr>
            <a:r>
              <a:rPr lang="en-AU" sz="1400" i="1" dirty="0">
                <a:solidFill>
                  <a:srgbClr val="000000"/>
                </a:solidFill>
                <a:latin typeface="Arial" panose="020B0604020202020204" pitchFamily="34" charset="0"/>
              </a:rPr>
              <a:t>On completion of this unit the student should be able to identify safe and productive agricultural and horticultural systems, explain optimal selection of suitable plants and animals, and demonstrate the collection and application of data in a practical task/s.</a:t>
            </a:r>
            <a:endParaRPr lang="en-US" sz="1400" i="1" dirty="0">
              <a:solidFill>
                <a:srgbClr val="000000"/>
              </a:solidFill>
              <a:latin typeface="Arial" panose="020B0604020202020204" pitchFamily="34" charset="0"/>
            </a:endParaRPr>
          </a:p>
          <a:p>
            <a:pPr>
              <a:lnSpc>
                <a:spcPts val="1400"/>
              </a:lnSpc>
              <a:spcBef>
                <a:spcPts val="600"/>
              </a:spcBef>
              <a:spcAft>
                <a:spcPts val="600"/>
              </a:spcAft>
            </a:pPr>
            <a:r>
              <a:rPr lang="en-AU" dirty="0">
                <a:solidFill>
                  <a:srgbClr val="000000"/>
                </a:solidFill>
                <a:latin typeface="Arial" panose="020B0604020202020204" pitchFamily="34" charset="0"/>
                <a:ea typeface="Arial" panose="020B0604020202020204" pitchFamily="34" charset="0"/>
              </a:rPr>
              <a:t>	</a:t>
            </a:r>
          </a:p>
          <a:p>
            <a:pPr>
              <a:lnSpc>
                <a:spcPts val="1400"/>
              </a:lnSpc>
              <a:spcBef>
                <a:spcPts val="600"/>
              </a:spcBef>
              <a:spcAft>
                <a:spcPts val="600"/>
              </a:spcAft>
            </a:pPr>
            <a:r>
              <a:rPr lang="en-AU" sz="2000" b="1" dirty="0">
                <a:solidFill>
                  <a:srgbClr val="0066CC"/>
                </a:solidFill>
                <a:latin typeface="Arial" panose="020B0604020202020204" pitchFamily="34" charset="0"/>
              </a:rPr>
              <a:t>Unit 2: Growing plants and animals</a:t>
            </a:r>
            <a:endParaRPr lang="en-US" sz="2000" b="1" dirty="0">
              <a:solidFill>
                <a:srgbClr val="0066CC"/>
              </a:solidFill>
              <a:latin typeface="Arial" panose="020B0604020202020204" pitchFamily="34" charset="0"/>
            </a:endParaRPr>
          </a:p>
          <a:p>
            <a:pPr>
              <a:lnSpc>
                <a:spcPts val="1400"/>
              </a:lnSpc>
              <a:spcBef>
                <a:spcPts val="600"/>
              </a:spcBef>
            </a:pPr>
            <a:r>
              <a:rPr lang="en-AU" b="1" dirty="0">
                <a:solidFill>
                  <a:srgbClr val="000000"/>
                </a:solidFill>
                <a:latin typeface="Arial" panose="020B0604020202020204" pitchFamily="34" charset="0"/>
              </a:rPr>
              <a:t>Area of Study 1 Plant nutrition, growth and reproduction</a:t>
            </a:r>
          </a:p>
          <a:p>
            <a:pPr>
              <a:spcBef>
                <a:spcPts val="0"/>
              </a:spcBef>
              <a:spcAft>
                <a:spcPts val="600"/>
              </a:spcAft>
            </a:pPr>
            <a:r>
              <a:rPr lang="en-AU" sz="1400" i="1" dirty="0">
                <a:solidFill>
                  <a:srgbClr val="000000"/>
                </a:solidFill>
                <a:effectLst/>
                <a:latin typeface="Arial" panose="020B0604020202020204" pitchFamily="34" charset="0"/>
                <a:ea typeface="Arial" panose="020B0604020202020204" pitchFamily="34" charset="0"/>
              </a:rPr>
              <a:t>On completion of this unit the student should be able to analyse the growth stages of plants, describe plant genetics and reproduction, and demonstrate the propagation of plants and the measurement of plant growth.</a:t>
            </a:r>
            <a:endParaRPr lang="en-US" sz="1400" i="1" dirty="0">
              <a:solidFill>
                <a:srgbClr val="000000"/>
              </a:solidFill>
              <a:effectLst/>
              <a:latin typeface="Arial" panose="020B0604020202020204" pitchFamily="34" charset="0"/>
              <a:ea typeface="Arial" panose="020B0604020202020204" pitchFamily="34" charset="0"/>
            </a:endParaRPr>
          </a:p>
          <a:p>
            <a:pPr>
              <a:spcBef>
                <a:spcPts val="1200"/>
              </a:spcBef>
            </a:pPr>
            <a:r>
              <a:rPr lang="en-AU" b="1" dirty="0">
                <a:solidFill>
                  <a:srgbClr val="000000"/>
                </a:solidFill>
                <a:latin typeface="Arial" panose="020B0604020202020204" pitchFamily="34" charset="0"/>
              </a:rPr>
              <a:t>Area of Study 2 Animal nutrition, growth and reproduction</a:t>
            </a:r>
          </a:p>
          <a:p>
            <a:pPr>
              <a:spcBef>
                <a:spcPts val="0"/>
              </a:spcBef>
              <a:spcAft>
                <a:spcPts val="600"/>
              </a:spcAft>
            </a:pPr>
            <a:r>
              <a:rPr lang="en-AU" sz="1400" i="1" dirty="0">
                <a:solidFill>
                  <a:srgbClr val="000000"/>
                </a:solidFill>
                <a:latin typeface="Arial" panose="020B0604020202020204" pitchFamily="34" charset="0"/>
              </a:rPr>
              <a:t>In this area of study students focus on animal production in agricultural contexts. They investigate challenges and issues that affect practices and decisions in managing animal production. Students study animal nutrition, digestion, growth, development and reproduction, including principles of genetics and selective breeding, and the use of reproductive technologies.</a:t>
            </a:r>
            <a:endParaRPr lang="en-US" sz="1400" i="1" dirty="0">
              <a:solidFill>
                <a:srgbClr val="000000"/>
              </a:solidFill>
              <a:latin typeface="Arial" panose="020B0604020202020204" pitchFamily="34" charset="0"/>
            </a:endParaRPr>
          </a:p>
          <a:p>
            <a:pPr>
              <a:lnSpc>
                <a:spcPts val="1400"/>
              </a:lnSpc>
              <a:spcBef>
                <a:spcPts val="1200"/>
              </a:spcBef>
              <a:spcAft>
                <a:spcPts val="600"/>
              </a:spcAft>
            </a:pPr>
            <a:endParaRPr lang="en-AU" b="1" dirty="0">
              <a:solidFill>
                <a:srgbClr val="000000"/>
              </a:solidFill>
              <a:latin typeface="Arial" panose="020B0604020202020204" pitchFamily="34" charset="0"/>
            </a:endParaRPr>
          </a:p>
          <a:p>
            <a:endParaRPr lang="en-AU" b="1" i="1" dirty="0"/>
          </a:p>
          <a:p>
            <a:endParaRPr lang="en-AU" b="1" i="1" dirty="0"/>
          </a:p>
          <a:p>
            <a:endParaRPr lang="en-AU" dirty="0"/>
          </a:p>
          <a:p>
            <a:endParaRPr lang="en-AU" dirty="0"/>
          </a:p>
        </p:txBody>
      </p:sp>
    </p:spTree>
    <p:extLst>
      <p:ext uri="{BB962C8B-B14F-4D97-AF65-F5344CB8AC3E}">
        <p14:creationId xmlns:p14="http://schemas.microsoft.com/office/powerpoint/2010/main" val="77409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13936"/>
            <a:ext cx="5877339" cy="498768"/>
          </a:xfrm>
        </p:spPr>
        <p:txBody>
          <a:bodyPr/>
          <a:lstStyle/>
          <a:p>
            <a:r>
              <a:rPr lang="en-US" dirty="0"/>
              <a:t>Course overview - Unit 3 and Unit 4</a:t>
            </a:r>
            <a:br>
              <a:rPr lang="en-US" b="1" i="1" dirty="0"/>
            </a:br>
            <a:endParaRPr lang="en-US" dirty="0"/>
          </a:p>
        </p:txBody>
      </p:sp>
      <p:sp>
        <p:nvSpPr>
          <p:cNvPr id="5" name="Subtitle 4"/>
          <p:cNvSpPr>
            <a:spLocks noGrp="1"/>
          </p:cNvSpPr>
          <p:nvPr>
            <p:ph type="subTitle" idx="1"/>
          </p:nvPr>
        </p:nvSpPr>
        <p:spPr>
          <a:xfrm>
            <a:off x="457200" y="971730"/>
            <a:ext cx="7883237" cy="5179688"/>
          </a:xfrm>
        </p:spPr>
        <p:txBody>
          <a:bodyPr/>
          <a:lstStyle/>
          <a:p>
            <a:pPr>
              <a:lnSpc>
                <a:spcPts val="1400"/>
              </a:lnSpc>
              <a:spcBef>
                <a:spcPts val="600"/>
              </a:spcBef>
              <a:spcAft>
                <a:spcPts val="600"/>
              </a:spcAft>
              <a:tabLst>
                <a:tab pos="3329940" algn="l"/>
              </a:tabLst>
            </a:pPr>
            <a:r>
              <a:rPr lang="en-AU" sz="2000" b="1" dirty="0">
                <a:solidFill>
                  <a:srgbClr val="0066CC"/>
                </a:solidFill>
                <a:latin typeface="Arial" panose="020B0604020202020204" pitchFamily="34" charset="0"/>
              </a:rPr>
              <a:t>Unit 3: Securing the future</a:t>
            </a:r>
          </a:p>
          <a:p>
            <a:pPr>
              <a:lnSpc>
                <a:spcPts val="1400"/>
              </a:lnSpc>
              <a:spcBef>
                <a:spcPts val="600"/>
              </a:spcBef>
              <a:spcAft>
                <a:spcPts val="600"/>
              </a:spcAft>
            </a:pPr>
            <a:r>
              <a:rPr lang="en-AU" b="1" dirty="0">
                <a:solidFill>
                  <a:srgbClr val="000000"/>
                </a:solidFill>
                <a:latin typeface="Arial" panose="020B0604020202020204" pitchFamily="34" charset="0"/>
                <a:ea typeface="Arial" panose="020B0604020202020204" pitchFamily="34" charset="0"/>
              </a:rPr>
              <a:t>Area of Study 1 Innovations and solutions </a:t>
            </a:r>
          </a:p>
          <a:p>
            <a:pPr>
              <a:lnSpc>
                <a:spcPts val="1400"/>
              </a:lnSpc>
              <a:spcBef>
                <a:spcPts val="0"/>
              </a:spcBef>
              <a:spcAft>
                <a:spcPts val="600"/>
              </a:spcAft>
            </a:pPr>
            <a:r>
              <a:rPr lang="en-AU" sz="1400" i="1" dirty="0">
                <a:solidFill>
                  <a:srgbClr val="000000"/>
                </a:solidFill>
                <a:latin typeface="Arial" panose="020B0604020202020204" pitchFamily="34" charset="0"/>
              </a:rPr>
              <a:t>On completion of this unit the student should be able to describe the role of innovation and technology in agricultural and horticultural practices, analyse past and current initiatives, including unforeseen consequences, and apply innovative processes to agricultural and/or horticultural practices.</a:t>
            </a:r>
            <a:endParaRPr lang="en-AU" b="1" dirty="0">
              <a:solidFill>
                <a:srgbClr val="000000"/>
              </a:solidFill>
              <a:latin typeface="Arial" panose="020B0604020202020204" pitchFamily="34" charset="0"/>
              <a:ea typeface="Arial" panose="020B0604020202020204" pitchFamily="34" charset="0"/>
            </a:endParaRPr>
          </a:p>
          <a:p>
            <a:pPr>
              <a:lnSpc>
                <a:spcPts val="1400"/>
              </a:lnSpc>
              <a:spcBef>
                <a:spcPts val="600"/>
              </a:spcBef>
              <a:spcAft>
                <a:spcPts val="600"/>
              </a:spcAft>
            </a:pPr>
            <a:r>
              <a:rPr lang="en-AU" sz="1800" b="1" dirty="0">
                <a:solidFill>
                  <a:srgbClr val="000000"/>
                </a:solidFill>
                <a:effectLst/>
                <a:latin typeface="Arial" panose="020B0604020202020204" pitchFamily="34" charset="0"/>
                <a:ea typeface="Arial" panose="020B0604020202020204" pitchFamily="34" charset="0"/>
              </a:rPr>
              <a:t>Area of Study 2</a:t>
            </a:r>
            <a:r>
              <a:rPr lang="en-AU" b="1" dirty="0">
                <a:solidFill>
                  <a:srgbClr val="000000"/>
                </a:solidFill>
                <a:latin typeface="Arial" panose="020B0604020202020204" pitchFamily="34" charset="0"/>
                <a:ea typeface="Arial" panose="020B0604020202020204" pitchFamily="34" charset="0"/>
              </a:rPr>
              <a:t> Risk and resilience</a:t>
            </a:r>
          </a:p>
          <a:p>
            <a:pPr>
              <a:lnSpc>
                <a:spcPts val="1400"/>
              </a:lnSpc>
              <a:spcBef>
                <a:spcPts val="0"/>
              </a:spcBef>
              <a:spcAft>
                <a:spcPts val="600"/>
              </a:spcAft>
            </a:pPr>
            <a:r>
              <a:rPr lang="en-AU" sz="1400" i="1" dirty="0">
                <a:solidFill>
                  <a:srgbClr val="000000"/>
                </a:solidFill>
                <a:latin typeface="Arial" panose="020B0604020202020204" pitchFamily="34" charset="0"/>
              </a:rPr>
              <a:t>On completion of this unit the student should be able to identify and describe pests, diseases and weeds of concern to Victorian food and fibre industries, describe principles of integrated pest and weed management, analyse the problem of biological resistances and discuss the role of biosecurity.</a:t>
            </a:r>
            <a:endParaRPr lang="en-US" sz="1400" i="1" dirty="0">
              <a:solidFill>
                <a:srgbClr val="000000"/>
              </a:solidFill>
              <a:latin typeface="Arial" panose="020B0604020202020204" pitchFamily="34" charset="0"/>
            </a:endParaRPr>
          </a:p>
          <a:p>
            <a:pPr>
              <a:lnSpc>
                <a:spcPts val="1400"/>
              </a:lnSpc>
              <a:spcBef>
                <a:spcPts val="600"/>
              </a:spcBef>
              <a:spcAft>
                <a:spcPts val="600"/>
              </a:spcAft>
            </a:pPr>
            <a:endParaRPr lang="en-US" sz="1800" dirty="0">
              <a:solidFill>
                <a:srgbClr val="000000"/>
              </a:solidFill>
              <a:effectLst/>
              <a:latin typeface="Arial" panose="020B0604020202020204" pitchFamily="34" charset="0"/>
              <a:ea typeface="Arial" panose="020B0604020202020204" pitchFamily="34" charset="0"/>
            </a:endParaRPr>
          </a:p>
          <a:p>
            <a:pPr>
              <a:lnSpc>
                <a:spcPts val="1400"/>
              </a:lnSpc>
              <a:spcBef>
                <a:spcPts val="600"/>
              </a:spcBef>
              <a:spcAft>
                <a:spcPts val="600"/>
              </a:spcAft>
              <a:tabLst>
                <a:tab pos="3329940" algn="l"/>
              </a:tabLst>
            </a:pPr>
            <a:r>
              <a:rPr lang="en-AU" sz="2000" b="1" dirty="0">
                <a:solidFill>
                  <a:srgbClr val="0066CC"/>
                </a:solidFill>
                <a:latin typeface="Arial" panose="020B0604020202020204" pitchFamily="34" charset="0"/>
              </a:rPr>
              <a:t>Unit 4: Sustainable food and fibre production</a:t>
            </a:r>
            <a:endParaRPr lang="en-US" sz="2000" b="1" dirty="0">
              <a:solidFill>
                <a:srgbClr val="0066CC"/>
              </a:solidFill>
              <a:latin typeface="Arial" panose="020B0604020202020204" pitchFamily="34" charset="0"/>
            </a:endParaRPr>
          </a:p>
          <a:p>
            <a:pPr>
              <a:spcBef>
                <a:spcPts val="0"/>
              </a:spcBef>
            </a:pPr>
            <a:r>
              <a:rPr lang="en-US" b="1" dirty="0"/>
              <a:t>Area of Study 1 Sustainable land management </a:t>
            </a:r>
          </a:p>
          <a:p>
            <a:pPr>
              <a:lnSpc>
                <a:spcPts val="1400"/>
              </a:lnSpc>
              <a:spcBef>
                <a:spcPts val="0"/>
              </a:spcBef>
              <a:spcAft>
                <a:spcPts val="600"/>
              </a:spcAft>
            </a:pPr>
            <a:r>
              <a:rPr lang="en-AU" sz="1400" i="1" dirty="0">
                <a:solidFill>
                  <a:srgbClr val="000000"/>
                </a:solidFill>
                <a:latin typeface="Arial" panose="020B0604020202020204" pitchFamily="34" charset="0"/>
              </a:rPr>
              <a:t>On completion of this unit the student should be able to analyse the impacts of climate change and environmental degradation on food and fibre production, evaluate strategies for environmental protection and rehabilitation, and discuss techniques for monitoring the sustainability of agricultural and/or horticultural practices.</a:t>
            </a:r>
            <a:endParaRPr lang="en-US" b="1" dirty="0"/>
          </a:p>
          <a:p>
            <a:r>
              <a:rPr lang="en-US" b="1" dirty="0"/>
              <a:t>Area of Study 2 Sustainable business practices</a:t>
            </a:r>
          </a:p>
          <a:p>
            <a:pPr>
              <a:lnSpc>
                <a:spcPts val="1400"/>
              </a:lnSpc>
              <a:spcBef>
                <a:spcPts val="0"/>
              </a:spcBef>
              <a:spcAft>
                <a:spcPts val="600"/>
              </a:spcAft>
            </a:pPr>
            <a:r>
              <a:rPr lang="en-AU" sz="1400" i="1" dirty="0">
                <a:solidFill>
                  <a:srgbClr val="000000"/>
                </a:solidFill>
                <a:latin typeface="Arial" panose="020B0604020202020204" pitchFamily="34" charset="0"/>
              </a:rPr>
              <a:t>On completion of this unit the student should be able to analyse dimensions of sustainability concepts across the food and fibre supply chain, evaluate strategies to improve the sustainability of agricultural and/or horticultural businesses, and discuss the role of dimensions of sustainability in business practices.</a:t>
            </a:r>
            <a:endParaRPr lang="en-US" sz="1400" i="1" dirty="0">
              <a:solidFill>
                <a:srgbClr val="000000"/>
              </a:solidFill>
              <a:latin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4068459427"/>
      </p:ext>
    </p:extLst>
  </p:cSld>
  <p:clrMapOvr>
    <a:masterClrMapping/>
  </p:clrMapOvr>
  <mc:AlternateContent xmlns:mc="http://schemas.openxmlformats.org/markup-compatibility/2006" xmlns:p14="http://schemas.microsoft.com/office/powerpoint/2010/main">
    <mc:Choice Requires="p14">
      <p:transition spd="slow" p14:dur="2000" advTm="47373"/>
    </mc:Choice>
    <mc:Fallback xmlns="">
      <p:transition spd="slow" advTm="4737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68037" y="444302"/>
            <a:ext cx="4503915" cy="498768"/>
          </a:xfrm>
        </p:spPr>
        <p:txBody>
          <a:bodyPr/>
          <a:lstStyle/>
          <a:p>
            <a:r>
              <a:rPr lang="en-US" dirty="0"/>
              <a:t>Assessment</a:t>
            </a:r>
          </a:p>
        </p:txBody>
      </p:sp>
      <p:sp>
        <p:nvSpPr>
          <p:cNvPr id="5" name="Subtitle 4"/>
          <p:cNvSpPr>
            <a:spLocks noGrp="1"/>
          </p:cNvSpPr>
          <p:nvPr>
            <p:ph type="subTitle" idx="1"/>
          </p:nvPr>
        </p:nvSpPr>
        <p:spPr>
          <a:xfrm>
            <a:off x="568037" y="944021"/>
            <a:ext cx="8007928" cy="5082705"/>
          </a:xfrm>
        </p:spPr>
        <p:txBody>
          <a:bodyPr/>
          <a:lstStyle/>
          <a:p>
            <a:r>
              <a:rPr lang="en-US" b="1" i="1" dirty="0"/>
              <a:t>Unit 1 and Unit 2:  </a:t>
            </a:r>
            <a:r>
              <a:rPr lang="en-AU" sz="1800" dirty="0">
                <a:effectLst/>
                <a:latin typeface="Arial" panose="020B0604020202020204" pitchFamily="34" charset="0"/>
                <a:ea typeface="Arial" panose="020B0604020202020204" pitchFamily="34" charset="0"/>
                <a:cs typeface="Times New Roman" panose="02020603050405020304" pitchFamily="18" charset="0"/>
              </a:rPr>
              <a:t>All assessments at Units 1 and 2 are school-based. </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endParaRPr lang="en-US" b="1" dirty="0"/>
          </a:p>
          <a:p>
            <a:r>
              <a:rPr lang="en-US" b="1" i="1" dirty="0"/>
              <a:t>Unit 3: </a:t>
            </a:r>
            <a:r>
              <a:rPr lang="en-US" b="1" dirty="0"/>
              <a:t>School-assessed Coursework (SAC) 30%</a:t>
            </a:r>
            <a:endParaRPr lang="en-US" b="1" i="1" dirty="0"/>
          </a:p>
          <a:p>
            <a:r>
              <a:rPr lang="en-US" i="1" dirty="0"/>
              <a:t>Area of Study 1 Innovations and solutions</a:t>
            </a:r>
          </a:p>
          <a:p>
            <a:r>
              <a:rPr lang="en-US" i="1" dirty="0"/>
              <a:t>Area of Study 2 Risks and Resilience </a:t>
            </a:r>
          </a:p>
          <a:p>
            <a:endParaRPr lang="en-US" b="1" i="1" dirty="0"/>
          </a:p>
          <a:p>
            <a:r>
              <a:rPr lang="en-US" b="1" i="1" dirty="0"/>
              <a:t>Unit 4: </a:t>
            </a:r>
            <a:r>
              <a:rPr lang="en-US" b="1" dirty="0"/>
              <a:t>School-assessed Coursework (SAC) 30%</a:t>
            </a:r>
          </a:p>
          <a:p>
            <a:r>
              <a:rPr lang="en-US" i="1" dirty="0"/>
              <a:t>Area of Study 1 Sustainable land management </a:t>
            </a:r>
          </a:p>
          <a:p>
            <a:r>
              <a:rPr lang="en-US" i="1" dirty="0"/>
              <a:t>Area of Study 2 Sustainable business practices  </a:t>
            </a:r>
          </a:p>
          <a:p>
            <a:endParaRPr lang="en-US" dirty="0"/>
          </a:p>
          <a:p>
            <a:r>
              <a:rPr lang="en-US" b="1" dirty="0"/>
              <a:t>End of year exam 40%</a:t>
            </a:r>
          </a:p>
          <a:p>
            <a:pPr lvl="1" algn="l"/>
            <a:r>
              <a:rPr lang="en-AU" sz="1400" i="1"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The examination will be set by a panel appointed by the VCAA. All the key knowledge and key skills that underpin the outcomes in Units 3 and 4 are examinable</a:t>
            </a:r>
            <a:r>
              <a:rPr lang="en-US" sz="1400" i="1" dirty="0">
                <a:solidFill>
                  <a:schemeClr val="tx1"/>
                </a:solidFill>
                <a:effectLst/>
              </a:rPr>
              <a:t> </a:t>
            </a:r>
            <a:endParaRPr lang="en-US" sz="1400" i="1" dirty="0">
              <a:solidFill>
                <a:schemeClr val="tx1"/>
              </a:solidFill>
            </a:endParaRPr>
          </a:p>
          <a:p>
            <a:endParaRPr lang="en-US" dirty="0"/>
          </a:p>
        </p:txBody>
      </p:sp>
    </p:spTree>
    <p:extLst>
      <p:ext uri="{BB962C8B-B14F-4D97-AF65-F5344CB8AC3E}">
        <p14:creationId xmlns:p14="http://schemas.microsoft.com/office/powerpoint/2010/main" val="275075241"/>
      </p:ext>
    </p:extLst>
  </p:cSld>
  <p:clrMapOvr>
    <a:masterClrMapping/>
  </p:clrMapOvr>
  <mc:AlternateContent xmlns:mc="http://schemas.openxmlformats.org/markup-compatibility/2006" xmlns:p14="http://schemas.microsoft.com/office/powerpoint/2010/main">
    <mc:Choice Requires="p14">
      <p:transition spd="slow" p14:dur="2000" advTm="37781"/>
    </mc:Choice>
    <mc:Fallback xmlns="">
      <p:transition spd="slow" advTm="377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16593"/>
            <a:ext cx="4393079" cy="498768"/>
          </a:xfrm>
        </p:spPr>
        <p:txBody>
          <a:bodyPr/>
          <a:lstStyle/>
          <a:p>
            <a:r>
              <a:rPr lang="en-US" dirty="0"/>
              <a:t>Some things to think about:</a:t>
            </a:r>
          </a:p>
        </p:txBody>
      </p:sp>
      <p:sp>
        <p:nvSpPr>
          <p:cNvPr id="3" name="Subtitle 2"/>
          <p:cNvSpPr>
            <a:spLocks noGrp="1"/>
          </p:cNvSpPr>
          <p:nvPr>
            <p:ph type="subTitle" idx="1"/>
          </p:nvPr>
        </p:nvSpPr>
        <p:spPr>
          <a:xfrm>
            <a:off x="457200" y="1011278"/>
            <a:ext cx="7897090" cy="5152930"/>
          </a:xfrm>
        </p:spPr>
        <p:txBody>
          <a:bodyPr/>
          <a:lstStyle/>
          <a:p>
            <a:pPr marL="285750" indent="-285750">
              <a:buFont typeface="Arial" panose="020B0604020202020204" pitchFamily="34" charset="0"/>
              <a:buChar char="•"/>
            </a:pPr>
            <a:r>
              <a:rPr lang="en-AU" sz="1800" dirty="0">
                <a:effectLst/>
                <a:latin typeface="Arial" panose="020B0604020202020204" pitchFamily="34" charset="0"/>
                <a:ea typeface="Arial" panose="020B0604020202020204" pitchFamily="34" charset="0"/>
                <a:cs typeface="Times New Roman" panose="02020603050405020304" pitchFamily="18" charset="0"/>
              </a:rPr>
              <a:t>There are no prerequisites for entry to Units 1, 2 and 3. </a:t>
            </a:r>
          </a:p>
          <a:p>
            <a:pPr marL="285750" indent="-285750">
              <a:buFont typeface="Arial" panose="020B0604020202020204" pitchFamily="34" charset="0"/>
              <a:buChar char="•"/>
            </a:pPr>
            <a:endParaRPr lang="en-AU" dirty="0">
              <a:latin typeface="Arial" panose="020B0604020202020204" pitchFamily="34" charset="0"/>
              <a:ea typeface="Arial" panose="020B0604020202020204" pitchFamily="34" charset="0"/>
              <a:cs typeface="Times New Roman" panose="02020603050405020304" pitchFamily="18" charset="0"/>
            </a:endParaRPr>
          </a:p>
          <a:p>
            <a:pPr marL="285750" indent="-285750">
              <a:buFont typeface="Arial" panose="020B0604020202020204" pitchFamily="34" charset="0"/>
              <a:buChar char="•"/>
            </a:pPr>
            <a:r>
              <a:rPr lang="en-AU" sz="1800" dirty="0">
                <a:effectLst/>
                <a:latin typeface="Arial" panose="020B0604020202020204" pitchFamily="34" charset="0"/>
                <a:ea typeface="Arial" panose="020B0604020202020204" pitchFamily="34" charset="0"/>
                <a:cs typeface="Times New Roman" panose="02020603050405020304" pitchFamily="18" charset="0"/>
              </a:rPr>
              <a:t>Students must undertake Unit 3 and Unit 4 as a sequence. </a:t>
            </a:r>
          </a:p>
          <a:p>
            <a:pPr marL="285750" indent="-285750">
              <a:buFont typeface="Arial" panose="020B0604020202020204" pitchFamily="34" charset="0"/>
              <a:buChar char="•"/>
            </a:pPr>
            <a:endParaRPr lang="en-AU" dirty="0">
              <a:latin typeface="Arial" panose="020B0604020202020204" pitchFamily="34" charset="0"/>
              <a:ea typeface="Arial" panose="020B0604020202020204" pitchFamily="34" charset="0"/>
              <a:cs typeface="Times New Roman" panose="02020603050405020304" pitchFamily="18" charset="0"/>
            </a:endParaRPr>
          </a:p>
          <a:p>
            <a:pPr marL="285750" indent="-285750">
              <a:buFont typeface="Arial" panose="020B0604020202020204" pitchFamily="34" charset="0"/>
              <a:buChar char="•"/>
            </a:pPr>
            <a:r>
              <a:rPr lang="en-AU" sz="1800" dirty="0">
                <a:effectLst/>
                <a:latin typeface="Arial" panose="020B0604020202020204" pitchFamily="34" charset="0"/>
                <a:ea typeface="Arial" panose="020B0604020202020204" pitchFamily="34" charset="0"/>
                <a:cs typeface="Times New Roman" panose="02020603050405020304" pitchFamily="18" charset="0"/>
              </a:rPr>
              <a:t>Units 1 to 4 are designed to a standard equivalent to the final two years of secondary education. </a:t>
            </a:r>
          </a:p>
          <a:p>
            <a:endParaRPr lang="en-US" dirty="0"/>
          </a:p>
          <a:p>
            <a:pPr marL="285750" indent="-285750">
              <a:buFont typeface="Arial" panose="020B0604020202020204" pitchFamily="34" charset="0"/>
              <a:buChar char="•"/>
            </a:pPr>
            <a:r>
              <a:rPr lang="en-US" dirty="0"/>
              <a:t>Remember, hard work is always rewarded and if you are organized, prepared and dedicated you could achieve an excellent result.</a:t>
            </a:r>
          </a:p>
          <a:p>
            <a:endParaRPr lang="en-US" dirty="0"/>
          </a:p>
          <a:p>
            <a:pPr marL="285750" indent="-285750">
              <a:buFont typeface="Arial" panose="020B0604020202020204" pitchFamily="34" charset="0"/>
              <a:buChar char="•"/>
            </a:pPr>
            <a:r>
              <a:rPr lang="en-US" dirty="0"/>
              <a:t>Don’t be tricked into thinking Agriculture is an ‘easy’ subject and you can get ‘easy’ high score. This is definitely not the case!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4" name="AutoShape 2" descr="Introduction to the Normal Distribution (Bell Curve) | Simply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 name="AutoShape 4" descr="Introduction to the Normal Distribution (Bell Curve) | Simply ..."/>
          <p:cNvSpPr>
            <a:spLocks noChangeAspect="1" noChangeArrowheads="1"/>
          </p:cNvSpPr>
          <p:nvPr/>
        </p:nvSpPr>
        <p:spPr bwMode="auto">
          <a:xfrm>
            <a:off x="155575" y="-304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 name="AutoShape 6" descr="Introduction to the Normal Distribution (Bell Curve) | Simply ..."/>
          <p:cNvSpPr>
            <a:spLocks noChangeAspect="1" noChangeArrowheads="1"/>
          </p:cNvSpPr>
          <p:nvPr/>
        </p:nvSpPr>
        <p:spPr bwMode="auto">
          <a:xfrm>
            <a:off x="304800" y="1587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893462133"/>
      </p:ext>
    </p:extLst>
  </p:cSld>
  <p:clrMapOvr>
    <a:masterClrMapping/>
  </p:clrMapOvr>
  <mc:AlternateContent xmlns:mc="http://schemas.openxmlformats.org/markup-compatibility/2006" xmlns:p14="http://schemas.microsoft.com/office/powerpoint/2010/main">
    <mc:Choice Requires="p14">
      <p:transition spd="slow" p14:dur="2000" advTm="92772"/>
    </mc:Choice>
    <mc:Fallback xmlns="">
      <p:transition spd="slow" advTm="92772"/>
    </mc:Fallback>
  </mc:AlternateContent>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3740</TotalTime>
  <Words>847</Words>
  <Application>Microsoft Macintosh PowerPoint</Application>
  <PresentationFormat>On-screen Show (4:3)</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Museo 300</vt:lpstr>
      <vt:lpstr>Museo 700</vt:lpstr>
      <vt:lpstr>Symbol</vt:lpstr>
      <vt:lpstr>Office Theme</vt:lpstr>
      <vt:lpstr>Custom Design</vt:lpstr>
      <vt:lpstr>VCE Agriculture</vt:lpstr>
      <vt:lpstr>Why choose Agriculture?</vt:lpstr>
      <vt:lpstr>Course overview – Unit 1 and Unit 2 </vt:lpstr>
      <vt:lpstr>Course overview - Unit 3 and Unit 4 </vt:lpstr>
      <vt:lpstr>Assessment</vt:lpstr>
      <vt:lpstr>Some things to think about:</vt:lpstr>
    </vt:vector>
  </TitlesOfParts>
  <Company>X S 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Olax</dc:creator>
  <cp:lastModifiedBy>AMANDA MCCLAREN</cp:lastModifiedBy>
  <cp:revision>42</cp:revision>
  <dcterms:created xsi:type="dcterms:W3CDTF">2015-02-16T04:39:47Z</dcterms:created>
  <dcterms:modified xsi:type="dcterms:W3CDTF">2023-07-18T11:55:06Z</dcterms:modified>
</cp:coreProperties>
</file>