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3" r:id="rId2"/>
  </p:sldMasterIdLst>
  <p:sldIdLst>
    <p:sldId id="260" r:id="rId3"/>
    <p:sldId id="261" r:id="rId4"/>
    <p:sldId id="259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66CC"/>
    <a:srgbClr val="0033FF"/>
    <a:srgbClr val="990066"/>
    <a:srgbClr val="66CC00"/>
    <a:srgbClr val="00CCFF"/>
    <a:srgbClr val="00CC33"/>
    <a:srgbClr val="00CC00"/>
    <a:srgbClr val="00FF00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03"/>
    <p:restoredTop sz="94680"/>
  </p:normalViewPr>
  <p:slideViewPr>
    <p:cSldViewPr snapToGrid="0" snapToObjects="1">
      <p:cViewPr varScale="1">
        <p:scale>
          <a:sx n="108" d="100"/>
          <a:sy n="108" d="100"/>
        </p:scale>
        <p:origin x="204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949517"/>
            <a:ext cx="1533129" cy="498768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rgbClr val="00CCFF"/>
                </a:solidFill>
                <a:latin typeface="Museo 700"/>
              </a:defRPr>
            </a:lvl1pPr>
          </a:lstStyle>
          <a:p>
            <a:r>
              <a:rPr lang="en-AU" dirty="0"/>
              <a:t>Contents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67628" y="1635787"/>
            <a:ext cx="6701114" cy="4194487"/>
          </a:xfrm>
          <a:prstGeom prst="rect">
            <a:avLst/>
          </a:prstGeom>
        </p:spPr>
        <p:txBody>
          <a:bodyPr/>
          <a:lstStyle>
            <a:lvl1pPr marL="342900" indent="-342900" algn="l">
              <a:buAutoNum type="arabicPeriod"/>
              <a:defRPr sz="1800" b="0" i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/>
              <a:t>Seymour overview</a:t>
            </a:r>
          </a:p>
          <a:p>
            <a:r>
              <a:rPr lang="en-AU" dirty="0"/>
              <a:t>Chapter one title goes here</a:t>
            </a:r>
          </a:p>
          <a:p>
            <a:r>
              <a:rPr lang="en-AU" dirty="0"/>
              <a:t>Chapter two goes here</a:t>
            </a:r>
          </a:p>
          <a:p>
            <a:r>
              <a:rPr lang="en-AU" dirty="0"/>
              <a:t>Chapter three goes here</a:t>
            </a:r>
          </a:p>
          <a:p>
            <a:r>
              <a:rPr lang="en-AU" dirty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166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949517"/>
            <a:ext cx="4393079" cy="498768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rgbClr val="66CC00"/>
                </a:solidFill>
                <a:latin typeface="Museo 700"/>
              </a:defRPr>
            </a:lvl1pPr>
          </a:lstStyle>
          <a:p>
            <a:r>
              <a:rPr lang="en-AU" dirty="0"/>
              <a:t>1. Seymour overview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67627" y="1635788"/>
            <a:ext cx="6390305" cy="1638762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1800" b="0" i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err="1"/>
              <a:t>Dipicid</a:t>
            </a:r>
            <a:r>
              <a:rPr lang="en-AU" dirty="0"/>
              <a:t> </a:t>
            </a:r>
            <a:r>
              <a:rPr lang="en-AU" dirty="0" err="1"/>
              <a:t>etur</a:t>
            </a:r>
            <a:r>
              <a:rPr lang="en-AU" dirty="0"/>
              <a:t> arum </a:t>
            </a:r>
            <a:r>
              <a:rPr lang="en-AU" dirty="0" err="1"/>
              <a:t>dus</a:t>
            </a:r>
            <a:r>
              <a:rPr lang="en-AU" dirty="0"/>
              <a:t>, </a:t>
            </a:r>
            <a:r>
              <a:rPr lang="en-AU" dirty="0" err="1"/>
              <a:t>idesti</a:t>
            </a:r>
            <a:r>
              <a:rPr lang="en-AU" dirty="0"/>
              <a:t> </a:t>
            </a:r>
            <a:r>
              <a:rPr lang="en-AU" dirty="0" err="1"/>
              <a:t>optur</a:t>
            </a:r>
            <a:r>
              <a:rPr lang="en-AU" dirty="0"/>
              <a:t> </a:t>
            </a:r>
            <a:r>
              <a:rPr lang="en-AU" dirty="0" err="1"/>
              <a:t>aut</a:t>
            </a:r>
            <a:r>
              <a:rPr lang="en-AU" dirty="0"/>
              <a:t> </a:t>
            </a:r>
            <a:r>
              <a:rPr lang="en-AU" dirty="0" err="1"/>
              <a:t>faceatenihit</a:t>
            </a:r>
            <a:r>
              <a:rPr lang="en-AU" dirty="0"/>
              <a:t> </a:t>
            </a:r>
            <a:r>
              <a:rPr lang="en-AU" dirty="0" err="1"/>
              <a:t>alitiis</a:t>
            </a:r>
            <a:r>
              <a:rPr lang="en-AU" dirty="0"/>
              <a:t> </a:t>
            </a:r>
            <a:r>
              <a:rPr lang="en-AU" dirty="0" err="1"/>
              <a:t>etur</a:t>
            </a:r>
            <a:r>
              <a:rPr lang="en-AU" dirty="0"/>
              <a:t>? </a:t>
            </a:r>
            <a:r>
              <a:rPr lang="en-AU" dirty="0" err="1"/>
              <a:t>Daectur</a:t>
            </a:r>
            <a:r>
              <a:rPr lang="en-AU" dirty="0"/>
              <a:t> </a:t>
            </a:r>
            <a:r>
              <a:rPr lang="en-AU" dirty="0" err="1"/>
              <a:t>magnimin</a:t>
            </a:r>
            <a:r>
              <a:rPr lang="en-AU" dirty="0"/>
              <a:t> </a:t>
            </a:r>
            <a:r>
              <a:rPr lang="en-AU" dirty="0" err="1"/>
              <a:t>eaquistempor</a:t>
            </a:r>
            <a:r>
              <a:rPr lang="en-AU" dirty="0"/>
              <a:t> am </a:t>
            </a:r>
            <a:r>
              <a:rPr lang="en-AU" dirty="0" err="1"/>
              <a:t>volorpore</a:t>
            </a:r>
            <a:r>
              <a:rPr lang="en-AU" dirty="0"/>
              <a:t>, </a:t>
            </a:r>
            <a:r>
              <a:rPr lang="en-AU" dirty="0" err="1"/>
              <a:t>consequae</a:t>
            </a:r>
            <a:r>
              <a:rPr lang="en-AU" dirty="0"/>
              <a:t> </a:t>
            </a:r>
            <a:r>
              <a:rPr lang="en-AU" dirty="0" err="1"/>
              <a:t>ofﬁ</a:t>
            </a:r>
            <a:r>
              <a:rPr lang="en-AU" dirty="0"/>
              <a:t> </a:t>
            </a:r>
            <a:r>
              <a:rPr lang="en-AU" dirty="0" err="1"/>
              <a:t>cto</a:t>
            </a:r>
            <a:r>
              <a:rPr lang="en-AU" dirty="0"/>
              <a:t> </a:t>
            </a:r>
            <a:r>
              <a:rPr lang="en-AU" dirty="0" err="1"/>
              <a:t>bla</a:t>
            </a:r>
            <a:r>
              <a:rPr lang="en-AU" dirty="0"/>
              <a:t> </a:t>
            </a:r>
            <a:r>
              <a:rPr lang="en-AU" dirty="0" err="1"/>
              <a:t>aboria</a:t>
            </a:r>
            <a:r>
              <a:rPr lang="en-AU" dirty="0"/>
              <a:t> </a:t>
            </a:r>
            <a:r>
              <a:rPr lang="en-AU" dirty="0" err="1"/>
              <a:t>cumet</a:t>
            </a:r>
            <a:r>
              <a:rPr lang="en-AU" dirty="0"/>
              <a:t> </a:t>
            </a:r>
            <a:r>
              <a:rPr lang="en-AU" dirty="0" err="1"/>
              <a:t>optatquistis</a:t>
            </a:r>
            <a:r>
              <a:rPr lang="en-AU" dirty="0"/>
              <a:t> </a:t>
            </a:r>
            <a:r>
              <a:rPr lang="en-AU" dirty="0" err="1"/>
              <a:t>ium</a:t>
            </a:r>
            <a:r>
              <a:rPr lang="en-AU" dirty="0"/>
              <a:t> </a:t>
            </a:r>
            <a:r>
              <a:rPr lang="en-AU" dirty="0" err="1"/>
              <a:t>fuga</a:t>
            </a:r>
            <a:r>
              <a:rPr lang="en-AU" dirty="0"/>
              <a:t>. </a:t>
            </a:r>
            <a:r>
              <a:rPr lang="en-AU" dirty="0" err="1"/>
              <a:t>Nem</a:t>
            </a:r>
            <a:r>
              <a:rPr lang="en-AU" dirty="0"/>
              <a:t>. </a:t>
            </a:r>
            <a:r>
              <a:rPr lang="en-AU" dirty="0" err="1"/>
              <a:t>Ehendam</a:t>
            </a:r>
            <a:r>
              <a:rPr lang="en-AU" dirty="0"/>
              <a:t> </a:t>
            </a:r>
            <a:r>
              <a:rPr lang="en-AU" dirty="0" err="1"/>
              <a:t>ea</a:t>
            </a:r>
            <a:r>
              <a:rPr lang="en-AU" dirty="0"/>
              <a:t> cum is </a:t>
            </a:r>
            <a:r>
              <a:rPr lang="en-AU" dirty="0" err="1"/>
              <a:t>il</a:t>
            </a:r>
            <a:r>
              <a:rPr lang="en-AU" dirty="0"/>
              <a:t> </a:t>
            </a:r>
            <a:r>
              <a:rPr lang="en-AU" dirty="0" err="1"/>
              <a:t>intis</a:t>
            </a:r>
            <a:r>
              <a:rPr lang="en-AU" dirty="0"/>
              <a:t>  qui </a:t>
            </a:r>
            <a:r>
              <a:rPr lang="en-AU" dirty="0" err="1"/>
              <a:t>culleni</a:t>
            </a:r>
            <a:r>
              <a:rPr lang="en-AU" dirty="0"/>
              <a:t> </a:t>
            </a:r>
            <a:r>
              <a:rPr lang="en-AU" dirty="0" err="1"/>
              <a:t>mporem</a:t>
            </a:r>
            <a:r>
              <a:rPr lang="en-AU" dirty="0"/>
              <a:t> am </a:t>
            </a:r>
            <a:r>
              <a:rPr lang="en-AU" dirty="0" err="1"/>
              <a:t>alitemp</a:t>
            </a:r>
            <a:r>
              <a:rPr lang="en-AU" dirty="0"/>
              <a:t> </a:t>
            </a:r>
            <a:r>
              <a:rPr lang="en-AU" dirty="0" err="1"/>
              <a:t>eratem</a:t>
            </a:r>
            <a:r>
              <a:rPr lang="en-AU" dirty="0"/>
              <a:t> </a:t>
            </a:r>
            <a:r>
              <a:rPr lang="en-AU" dirty="0" err="1"/>
              <a:t>volupta</a:t>
            </a:r>
            <a:r>
              <a:rPr lang="en-AU" dirty="0"/>
              <a:t> </a:t>
            </a:r>
            <a:r>
              <a:rPr lang="en-AU" dirty="0" err="1"/>
              <a:t>estetur</a:t>
            </a:r>
            <a:r>
              <a:rPr lang="en-AU" dirty="0"/>
              <a:t> </a:t>
            </a:r>
            <a:r>
              <a:rPr lang="en-AU" dirty="0" err="1"/>
              <a:t>mo</a:t>
            </a:r>
            <a:r>
              <a:rPr lang="en-AU" dirty="0"/>
              <a:t> </a:t>
            </a:r>
            <a:r>
              <a:rPr lang="en-AU" dirty="0" err="1"/>
              <a:t>ommolup</a:t>
            </a:r>
            <a:r>
              <a:rPr lang="en-AU" dirty="0"/>
              <a:t> </a:t>
            </a:r>
            <a:r>
              <a:rPr lang="en-AU" dirty="0" err="1"/>
              <a:t>tiberep</a:t>
            </a:r>
            <a:r>
              <a:rPr lang="en-AU" dirty="0"/>
              <a:t> </a:t>
            </a:r>
            <a:r>
              <a:rPr lang="en-AU" dirty="0" err="1"/>
              <a:t>tatur</a:t>
            </a:r>
            <a:r>
              <a:rPr lang="en-AU" dirty="0"/>
              <a:t>, tem.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12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949517"/>
            <a:ext cx="4393079" cy="498768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rgbClr val="990066"/>
                </a:solidFill>
                <a:latin typeface="Museo 700"/>
              </a:defRPr>
            </a:lvl1pPr>
          </a:lstStyle>
          <a:p>
            <a:r>
              <a:rPr lang="en-AU" dirty="0"/>
              <a:t>2. Chapter one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67627" y="1635788"/>
            <a:ext cx="6390305" cy="1638762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1800" b="0" i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err="1"/>
              <a:t>Dipicid</a:t>
            </a:r>
            <a:r>
              <a:rPr lang="en-AU" dirty="0"/>
              <a:t> </a:t>
            </a:r>
            <a:r>
              <a:rPr lang="en-AU" dirty="0" err="1"/>
              <a:t>etur</a:t>
            </a:r>
            <a:r>
              <a:rPr lang="en-AU" dirty="0"/>
              <a:t> arum </a:t>
            </a:r>
            <a:r>
              <a:rPr lang="en-AU" dirty="0" err="1"/>
              <a:t>dus</a:t>
            </a:r>
            <a:r>
              <a:rPr lang="en-AU" dirty="0"/>
              <a:t>, </a:t>
            </a:r>
            <a:r>
              <a:rPr lang="en-AU" dirty="0" err="1"/>
              <a:t>idesti</a:t>
            </a:r>
            <a:r>
              <a:rPr lang="en-AU" dirty="0"/>
              <a:t> </a:t>
            </a:r>
            <a:r>
              <a:rPr lang="en-AU" dirty="0" err="1"/>
              <a:t>optur</a:t>
            </a:r>
            <a:r>
              <a:rPr lang="en-AU" dirty="0"/>
              <a:t> </a:t>
            </a:r>
            <a:r>
              <a:rPr lang="en-AU" dirty="0" err="1"/>
              <a:t>aut</a:t>
            </a:r>
            <a:r>
              <a:rPr lang="en-AU" dirty="0"/>
              <a:t> </a:t>
            </a:r>
            <a:r>
              <a:rPr lang="en-AU" dirty="0" err="1"/>
              <a:t>faceatenihit</a:t>
            </a:r>
            <a:r>
              <a:rPr lang="en-AU" dirty="0"/>
              <a:t> </a:t>
            </a:r>
            <a:r>
              <a:rPr lang="en-AU" dirty="0" err="1"/>
              <a:t>alitiis</a:t>
            </a:r>
            <a:r>
              <a:rPr lang="en-AU" dirty="0"/>
              <a:t> </a:t>
            </a:r>
            <a:r>
              <a:rPr lang="en-AU" dirty="0" err="1"/>
              <a:t>etur</a:t>
            </a:r>
            <a:r>
              <a:rPr lang="en-AU" dirty="0"/>
              <a:t>? </a:t>
            </a:r>
            <a:r>
              <a:rPr lang="en-AU" dirty="0" err="1"/>
              <a:t>Daectur</a:t>
            </a:r>
            <a:r>
              <a:rPr lang="en-AU" dirty="0"/>
              <a:t> </a:t>
            </a:r>
            <a:r>
              <a:rPr lang="en-AU" dirty="0" err="1"/>
              <a:t>magnimin</a:t>
            </a:r>
            <a:r>
              <a:rPr lang="en-AU" dirty="0"/>
              <a:t> </a:t>
            </a:r>
            <a:r>
              <a:rPr lang="en-AU" dirty="0" err="1"/>
              <a:t>eaquistempor</a:t>
            </a:r>
            <a:r>
              <a:rPr lang="en-AU" dirty="0"/>
              <a:t> am </a:t>
            </a:r>
            <a:r>
              <a:rPr lang="en-AU" dirty="0" err="1"/>
              <a:t>volorpore</a:t>
            </a:r>
            <a:r>
              <a:rPr lang="en-AU" dirty="0"/>
              <a:t>, </a:t>
            </a:r>
            <a:r>
              <a:rPr lang="en-AU" dirty="0" err="1"/>
              <a:t>consequae</a:t>
            </a:r>
            <a:r>
              <a:rPr lang="en-AU" dirty="0"/>
              <a:t> </a:t>
            </a:r>
            <a:r>
              <a:rPr lang="en-AU" dirty="0" err="1"/>
              <a:t>ofﬁ</a:t>
            </a:r>
            <a:r>
              <a:rPr lang="en-AU" dirty="0"/>
              <a:t> </a:t>
            </a:r>
            <a:r>
              <a:rPr lang="en-AU" dirty="0" err="1"/>
              <a:t>cto</a:t>
            </a:r>
            <a:r>
              <a:rPr lang="en-AU" dirty="0"/>
              <a:t> </a:t>
            </a:r>
            <a:r>
              <a:rPr lang="en-AU" dirty="0" err="1"/>
              <a:t>bla</a:t>
            </a:r>
            <a:r>
              <a:rPr lang="en-AU" dirty="0"/>
              <a:t> </a:t>
            </a:r>
            <a:r>
              <a:rPr lang="en-AU" dirty="0" err="1"/>
              <a:t>aboria</a:t>
            </a:r>
            <a:r>
              <a:rPr lang="en-AU" dirty="0"/>
              <a:t> </a:t>
            </a:r>
            <a:r>
              <a:rPr lang="en-AU" dirty="0" err="1"/>
              <a:t>cumet</a:t>
            </a:r>
            <a:r>
              <a:rPr lang="en-AU" dirty="0"/>
              <a:t> </a:t>
            </a:r>
            <a:r>
              <a:rPr lang="en-AU" dirty="0" err="1"/>
              <a:t>optatquistis</a:t>
            </a:r>
            <a:r>
              <a:rPr lang="en-AU" dirty="0"/>
              <a:t> </a:t>
            </a:r>
            <a:r>
              <a:rPr lang="en-AU" dirty="0" err="1"/>
              <a:t>ium</a:t>
            </a:r>
            <a:r>
              <a:rPr lang="en-AU" dirty="0"/>
              <a:t> </a:t>
            </a:r>
            <a:r>
              <a:rPr lang="en-AU" dirty="0" err="1"/>
              <a:t>fuga</a:t>
            </a:r>
            <a:r>
              <a:rPr lang="en-AU" dirty="0"/>
              <a:t>. </a:t>
            </a:r>
            <a:r>
              <a:rPr lang="en-AU" dirty="0" err="1"/>
              <a:t>Nem</a:t>
            </a:r>
            <a:r>
              <a:rPr lang="en-AU" dirty="0"/>
              <a:t>. </a:t>
            </a:r>
            <a:r>
              <a:rPr lang="en-AU" dirty="0" err="1"/>
              <a:t>Ehendam</a:t>
            </a:r>
            <a:r>
              <a:rPr lang="en-AU" dirty="0"/>
              <a:t> </a:t>
            </a:r>
            <a:r>
              <a:rPr lang="en-AU" dirty="0" err="1"/>
              <a:t>ea</a:t>
            </a:r>
            <a:r>
              <a:rPr lang="en-AU" dirty="0"/>
              <a:t> cum is </a:t>
            </a:r>
            <a:r>
              <a:rPr lang="en-AU" dirty="0" err="1"/>
              <a:t>il</a:t>
            </a:r>
            <a:r>
              <a:rPr lang="en-AU" dirty="0"/>
              <a:t> </a:t>
            </a:r>
            <a:r>
              <a:rPr lang="en-AU" dirty="0" err="1"/>
              <a:t>intis</a:t>
            </a:r>
            <a:r>
              <a:rPr lang="en-AU" dirty="0"/>
              <a:t>  qui </a:t>
            </a:r>
            <a:r>
              <a:rPr lang="en-AU" dirty="0" err="1"/>
              <a:t>culleni</a:t>
            </a:r>
            <a:r>
              <a:rPr lang="en-AU" dirty="0"/>
              <a:t> </a:t>
            </a:r>
            <a:r>
              <a:rPr lang="en-AU" dirty="0" err="1"/>
              <a:t>mporem</a:t>
            </a:r>
            <a:r>
              <a:rPr lang="en-AU" dirty="0"/>
              <a:t> am </a:t>
            </a:r>
            <a:r>
              <a:rPr lang="en-AU" dirty="0" err="1"/>
              <a:t>alitemp</a:t>
            </a:r>
            <a:r>
              <a:rPr lang="en-AU" dirty="0"/>
              <a:t> </a:t>
            </a:r>
            <a:r>
              <a:rPr lang="en-AU" dirty="0" err="1"/>
              <a:t>eratem</a:t>
            </a:r>
            <a:r>
              <a:rPr lang="en-AU" dirty="0"/>
              <a:t> </a:t>
            </a:r>
            <a:r>
              <a:rPr lang="en-AU" dirty="0" err="1"/>
              <a:t>volupta</a:t>
            </a:r>
            <a:r>
              <a:rPr lang="en-AU" dirty="0"/>
              <a:t> </a:t>
            </a:r>
            <a:r>
              <a:rPr lang="en-AU" dirty="0" err="1"/>
              <a:t>estetur</a:t>
            </a:r>
            <a:r>
              <a:rPr lang="en-AU" dirty="0"/>
              <a:t> </a:t>
            </a:r>
            <a:r>
              <a:rPr lang="en-AU" dirty="0" err="1"/>
              <a:t>mo</a:t>
            </a:r>
            <a:r>
              <a:rPr lang="en-AU" dirty="0"/>
              <a:t> </a:t>
            </a:r>
            <a:r>
              <a:rPr lang="en-AU" dirty="0" err="1"/>
              <a:t>ommolup</a:t>
            </a:r>
            <a:r>
              <a:rPr lang="en-AU" dirty="0"/>
              <a:t> </a:t>
            </a:r>
            <a:r>
              <a:rPr lang="en-AU" dirty="0" err="1"/>
              <a:t>tiberep</a:t>
            </a:r>
            <a:r>
              <a:rPr lang="en-AU" dirty="0"/>
              <a:t> </a:t>
            </a:r>
            <a:r>
              <a:rPr lang="en-AU" dirty="0" err="1"/>
              <a:t>tatur</a:t>
            </a:r>
            <a:r>
              <a:rPr lang="en-AU" dirty="0"/>
              <a:t>, tem.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881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949517"/>
            <a:ext cx="4393079" cy="498768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rgbClr val="003399"/>
                </a:solidFill>
                <a:latin typeface="Museo 700"/>
              </a:defRPr>
            </a:lvl1pPr>
          </a:lstStyle>
          <a:p>
            <a:r>
              <a:rPr lang="en-AU" dirty="0"/>
              <a:t>3. Chapter two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67627" y="1635788"/>
            <a:ext cx="6390305" cy="1638762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1800" b="0" i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err="1"/>
              <a:t>Dipicid</a:t>
            </a:r>
            <a:r>
              <a:rPr lang="en-AU" dirty="0"/>
              <a:t> </a:t>
            </a:r>
            <a:r>
              <a:rPr lang="en-AU" dirty="0" err="1"/>
              <a:t>etur</a:t>
            </a:r>
            <a:r>
              <a:rPr lang="en-AU" dirty="0"/>
              <a:t> arum </a:t>
            </a:r>
            <a:r>
              <a:rPr lang="en-AU" dirty="0" err="1"/>
              <a:t>dus</a:t>
            </a:r>
            <a:r>
              <a:rPr lang="en-AU" dirty="0"/>
              <a:t>, </a:t>
            </a:r>
            <a:r>
              <a:rPr lang="en-AU" dirty="0" err="1"/>
              <a:t>idesti</a:t>
            </a:r>
            <a:r>
              <a:rPr lang="en-AU" dirty="0"/>
              <a:t> </a:t>
            </a:r>
            <a:r>
              <a:rPr lang="en-AU" dirty="0" err="1"/>
              <a:t>optur</a:t>
            </a:r>
            <a:r>
              <a:rPr lang="en-AU" dirty="0"/>
              <a:t> </a:t>
            </a:r>
            <a:r>
              <a:rPr lang="en-AU" dirty="0" err="1"/>
              <a:t>aut</a:t>
            </a:r>
            <a:r>
              <a:rPr lang="en-AU" dirty="0"/>
              <a:t> </a:t>
            </a:r>
            <a:r>
              <a:rPr lang="en-AU" dirty="0" err="1"/>
              <a:t>faceatenihit</a:t>
            </a:r>
            <a:r>
              <a:rPr lang="en-AU" dirty="0"/>
              <a:t> </a:t>
            </a:r>
            <a:r>
              <a:rPr lang="en-AU" dirty="0" err="1"/>
              <a:t>alitiis</a:t>
            </a:r>
            <a:r>
              <a:rPr lang="en-AU" dirty="0"/>
              <a:t> </a:t>
            </a:r>
            <a:r>
              <a:rPr lang="en-AU" dirty="0" err="1"/>
              <a:t>etur</a:t>
            </a:r>
            <a:r>
              <a:rPr lang="en-AU" dirty="0"/>
              <a:t>? </a:t>
            </a:r>
            <a:r>
              <a:rPr lang="en-AU" dirty="0" err="1"/>
              <a:t>Daectur</a:t>
            </a:r>
            <a:r>
              <a:rPr lang="en-AU" dirty="0"/>
              <a:t> </a:t>
            </a:r>
            <a:r>
              <a:rPr lang="en-AU" dirty="0" err="1"/>
              <a:t>magnimin</a:t>
            </a:r>
            <a:r>
              <a:rPr lang="en-AU" dirty="0"/>
              <a:t> </a:t>
            </a:r>
            <a:r>
              <a:rPr lang="en-AU" dirty="0" err="1"/>
              <a:t>eaquistempor</a:t>
            </a:r>
            <a:r>
              <a:rPr lang="en-AU" dirty="0"/>
              <a:t> am </a:t>
            </a:r>
            <a:r>
              <a:rPr lang="en-AU" dirty="0" err="1"/>
              <a:t>volorpore</a:t>
            </a:r>
            <a:r>
              <a:rPr lang="en-AU" dirty="0"/>
              <a:t>, </a:t>
            </a:r>
            <a:r>
              <a:rPr lang="en-AU" dirty="0" err="1"/>
              <a:t>consequae</a:t>
            </a:r>
            <a:r>
              <a:rPr lang="en-AU" dirty="0"/>
              <a:t> </a:t>
            </a:r>
            <a:r>
              <a:rPr lang="en-AU" dirty="0" err="1"/>
              <a:t>ofﬁ</a:t>
            </a:r>
            <a:r>
              <a:rPr lang="en-AU" dirty="0"/>
              <a:t> </a:t>
            </a:r>
            <a:r>
              <a:rPr lang="en-AU" dirty="0" err="1"/>
              <a:t>cto</a:t>
            </a:r>
            <a:r>
              <a:rPr lang="en-AU" dirty="0"/>
              <a:t> </a:t>
            </a:r>
            <a:r>
              <a:rPr lang="en-AU" dirty="0" err="1"/>
              <a:t>bla</a:t>
            </a:r>
            <a:r>
              <a:rPr lang="en-AU" dirty="0"/>
              <a:t> </a:t>
            </a:r>
            <a:r>
              <a:rPr lang="en-AU" dirty="0" err="1"/>
              <a:t>aboria</a:t>
            </a:r>
            <a:r>
              <a:rPr lang="en-AU" dirty="0"/>
              <a:t> </a:t>
            </a:r>
            <a:r>
              <a:rPr lang="en-AU" dirty="0" err="1"/>
              <a:t>cumet</a:t>
            </a:r>
            <a:r>
              <a:rPr lang="en-AU" dirty="0"/>
              <a:t> </a:t>
            </a:r>
            <a:r>
              <a:rPr lang="en-AU" dirty="0" err="1"/>
              <a:t>optatquistis</a:t>
            </a:r>
            <a:r>
              <a:rPr lang="en-AU" dirty="0"/>
              <a:t> </a:t>
            </a:r>
            <a:r>
              <a:rPr lang="en-AU" dirty="0" err="1"/>
              <a:t>ium</a:t>
            </a:r>
            <a:r>
              <a:rPr lang="en-AU" dirty="0"/>
              <a:t> </a:t>
            </a:r>
            <a:r>
              <a:rPr lang="en-AU" dirty="0" err="1"/>
              <a:t>fuga</a:t>
            </a:r>
            <a:r>
              <a:rPr lang="en-AU" dirty="0"/>
              <a:t>. </a:t>
            </a:r>
            <a:r>
              <a:rPr lang="en-AU" dirty="0" err="1"/>
              <a:t>Nem</a:t>
            </a:r>
            <a:r>
              <a:rPr lang="en-AU" dirty="0"/>
              <a:t>. </a:t>
            </a:r>
            <a:r>
              <a:rPr lang="en-AU" dirty="0" err="1"/>
              <a:t>Ehendam</a:t>
            </a:r>
            <a:r>
              <a:rPr lang="en-AU" dirty="0"/>
              <a:t> </a:t>
            </a:r>
            <a:r>
              <a:rPr lang="en-AU" dirty="0" err="1"/>
              <a:t>ea</a:t>
            </a:r>
            <a:r>
              <a:rPr lang="en-AU" dirty="0"/>
              <a:t> cum is </a:t>
            </a:r>
            <a:r>
              <a:rPr lang="en-AU" dirty="0" err="1"/>
              <a:t>il</a:t>
            </a:r>
            <a:r>
              <a:rPr lang="en-AU" dirty="0"/>
              <a:t> </a:t>
            </a:r>
            <a:r>
              <a:rPr lang="en-AU" dirty="0" err="1"/>
              <a:t>intis</a:t>
            </a:r>
            <a:r>
              <a:rPr lang="en-AU" dirty="0"/>
              <a:t>  qui </a:t>
            </a:r>
            <a:r>
              <a:rPr lang="en-AU" dirty="0" err="1"/>
              <a:t>culleni</a:t>
            </a:r>
            <a:r>
              <a:rPr lang="en-AU" dirty="0"/>
              <a:t> </a:t>
            </a:r>
            <a:r>
              <a:rPr lang="en-AU" dirty="0" err="1"/>
              <a:t>mporem</a:t>
            </a:r>
            <a:r>
              <a:rPr lang="en-AU" dirty="0"/>
              <a:t> am </a:t>
            </a:r>
            <a:r>
              <a:rPr lang="en-AU" dirty="0" err="1"/>
              <a:t>alitemp</a:t>
            </a:r>
            <a:r>
              <a:rPr lang="en-AU" dirty="0"/>
              <a:t> </a:t>
            </a:r>
            <a:r>
              <a:rPr lang="en-AU" dirty="0" err="1"/>
              <a:t>eratem</a:t>
            </a:r>
            <a:r>
              <a:rPr lang="en-AU" dirty="0"/>
              <a:t> </a:t>
            </a:r>
            <a:r>
              <a:rPr lang="en-AU" dirty="0" err="1"/>
              <a:t>volupta</a:t>
            </a:r>
            <a:r>
              <a:rPr lang="en-AU" dirty="0"/>
              <a:t> </a:t>
            </a:r>
            <a:r>
              <a:rPr lang="en-AU" dirty="0" err="1"/>
              <a:t>estetur</a:t>
            </a:r>
            <a:r>
              <a:rPr lang="en-AU" dirty="0"/>
              <a:t> </a:t>
            </a:r>
            <a:r>
              <a:rPr lang="en-AU" dirty="0" err="1"/>
              <a:t>mo</a:t>
            </a:r>
            <a:r>
              <a:rPr lang="en-AU" dirty="0"/>
              <a:t> </a:t>
            </a:r>
            <a:r>
              <a:rPr lang="en-AU" dirty="0" err="1"/>
              <a:t>ommolup</a:t>
            </a:r>
            <a:r>
              <a:rPr lang="en-AU" dirty="0"/>
              <a:t> </a:t>
            </a:r>
            <a:r>
              <a:rPr lang="en-AU" dirty="0" err="1"/>
              <a:t>tiberep</a:t>
            </a:r>
            <a:r>
              <a:rPr lang="en-AU" dirty="0"/>
              <a:t> </a:t>
            </a:r>
            <a:r>
              <a:rPr lang="en-AU" dirty="0" err="1"/>
              <a:t>tatur</a:t>
            </a:r>
            <a:r>
              <a:rPr lang="en-AU" dirty="0"/>
              <a:t>, tem.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953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4920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720949"/>
            <a:ext cx="7772400" cy="825874"/>
          </a:xfrm>
          <a:prstGeom prst="rect">
            <a:avLst/>
          </a:prstGeom>
        </p:spPr>
        <p:txBody>
          <a:bodyPr/>
          <a:lstStyle>
            <a:lvl1pPr>
              <a:defRPr sz="4600">
                <a:solidFill>
                  <a:schemeClr val="bg1"/>
                </a:solidFill>
                <a:latin typeface="Museo 700"/>
              </a:defRPr>
            </a:lvl1pPr>
          </a:lstStyle>
          <a:p>
            <a:r>
              <a:rPr lang="en-AU" dirty="0"/>
              <a:t>[Title to come here]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680915"/>
            <a:ext cx="6400800" cy="80020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900" b="0" i="0">
                <a:solidFill>
                  <a:schemeClr val="bg1"/>
                </a:solidFill>
                <a:latin typeface="Museo 300"/>
                <a:cs typeface="Museo 5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/>
              <a:t>SUBTITLE TO COME HERE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51913" y="2608930"/>
            <a:ext cx="8407660" cy="0"/>
          </a:xfrm>
          <a:prstGeom prst="line">
            <a:avLst/>
          </a:prstGeom>
          <a:ln w="1905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0241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eymourCollege_folder_follow_bPP.pn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9933" y="6044797"/>
            <a:ext cx="7146244" cy="828057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6520556" y="6349720"/>
            <a:ext cx="238568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b="0" i="0" dirty="0">
                <a:solidFill>
                  <a:schemeClr val="bg1"/>
                </a:solidFill>
                <a:latin typeface="Museo 700"/>
                <a:cs typeface="Museo 700"/>
              </a:rPr>
              <a:t>Seymour College / </a:t>
            </a:r>
            <a:fld id="{826E4AEB-A5AE-6146-806D-2627046A3A23}" type="slidenum">
              <a:rPr lang="en-US" sz="1400" b="0" i="0" smtClean="0">
                <a:solidFill>
                  <a:schemeClr val="bg1"/>
                </a:solidFill>
                <a:latin typeface="Museo 700"/>
                <a:cs typeface="Museo 700"/>
              </a:rPr>
              <a:pPr algn="r"/>
              <a:t>‹#›</a:t>
            </a:fld>
            <a:endParaRPr lang="en-US" sz="1400" b="0" i="0" dirty="0">
              <a:solidFill>
                <a:schemeClr val="bg1"/>
              </a:solidFill>
              <a:latin typeface="Museo 700"/>
              <a:cs typeface="Museo 700"/>
            </a:endParaRPr>
          </a:p>
        </p:txBody>
      </p:sp>
    </p:spTree>
    <p:extLst>
      <p:ext uri="{BB962C8B-B14F-4D97-AF65-F5344CB8AC3E}">
        <p14:creationId xmlns:p14="http://schemas.microsoft.com/office/powerpoint/2010/main" val="1898706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50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eymourCollege_folder_front_bPP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9300" cy="653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117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File:Scales_Of_Justice.svg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creativecommons.org/licenses/by-sa/3.0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6609"/>
            <a:ext cx="7772400" cy="1195754"/>
          </a:xfrm>
        </p:spPr>
        <p:txBody>
          <a:bodyPr/>
          <a:lstStyle/>
          <a:p>
            <a:r>
              <a:rPr lang="en-US" dirty="0"/>
              <a:t>              </a:t>
            </a:r>
            <a:br>
              <a:rPr lang="en-US" dirty="0"/>
            </a:br>
            <a:r>
              <a:rPr lang="en-US" dirty="0"/>
              <a:t>             </a:t>
            </a:r>
            <a:r>
              <a:rPr lang="en-US" b="1" dirty="0">
                <a:solidFill>
                  <a:schemeClr val="tx1"/>
                </a:solidFill>
              </a:rPr>
              <a:t>VCE LEGAL STUDIES</a:t>
            </a:r>
            <a:br>
              <a:rPr lang="en-US" b="1" dirty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88124"/>
            <a:ext cx="6400800" cy="1792998"/>
          </a:xfrm>
        </p:spPr>
        <p:txBody>
          <a:bodyPr/>
          <a:lstStyle/>
          <a:p>
            <a:endParaRPr lang="en-US" sz="24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US" sz="24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</a:rPr>
              <a:t>VCE Legal Studies examines the institutions and principles, which are essential to Australia’s legal system. Students develop an understanding of the rule of law, law-makers, key legal institutions, rights protection in Australia, and the justice system. </a:t>
            </a:r>
          </a:p>
          <a:p>
            <a:endParaRPr lang="en-US" sz="2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86E87248-4A73-49CB-8C9C-78F1647E0F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1"/>
            <a:ext cx="2785403" cy="156151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EE1EDF9-E1BD-40CE-81EF-0B33868EEBCD}"/>
              </a:ext>
            </a:extLst>
          </p:cNvPr>
          <p:cNvSpPr txBox="1"/>
          <p:nvPr/>
        </p:nvSpPr>
        <p:spPr>
          <a:xfrm>
            <a:off x="1628552" y="6858000"/>
            <a:ext cx="58868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>
                <a:hlinkClick r:id="rId3" tooltip="https://en.wikipedia.org/wiki/File:Scales_Of_Justice.svg"/>
              </a:rPr>
              <a:t>This Photo</a:t>
            </a:r>
            <a:r>
              <a:rPr lang="en-AU" sz="900"/>
              <a:t> by Unknown Author is licensed under </a:t>
            </a:r>
            <a:r>
              <a:rPr lang="en-AU" sz="900">
                <a:hlinkClick r:id="rId4" tooltip="https://creativecommons.org/licenses/by-sa/3.0/"/>
              </a:rPr>
              <a:t>CC BY-SA</a:t>
            </a:r>
            <a:endParaRPr lang="en-AU" sz="900"/>
          </a:p>
        </p:txBody>
      </p:sp>
    </p:spTree>
    <p:extLst>
      <p:ext uri="{BB962C8B-B14F-4D97-AF65-F5344CB8AC3E}">
        <p14:creationId xmlns:p14="http://schemas.microsoft.com/office/powerpoint/2010/main" val="2834351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224"/>
    </mc:Choice>
    <mc:Fallback xmlns="">
      <p:transition spd="slow" advTm="19224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49517"/>
            <a:ext cx="45719" cy="49876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277837" y="176982"/>
            <a:ext cx="8352692" cy="5731502"/>
          </a:xfrm>
        </p:spPr>
        <p:txBody>
          <a:bodyPr/>
          <a:lstStyle/>
          <a:p>
            <a:pPr lvl="4"/>
            <a:endParaRPr lang="en-US" dirty="0"/>
          </a:p>
          <a:p>
            <a:pPr lvl="4"/>
            <a:endParaRPr lang="en-US" dirty="0"/>
          </a:p>
          <a:p>
            <a:pPr lvl="4" algn="l"/>
            <a:r>
              <a:rPr lang="en-US" sz="2400" dirty="0">
                <a:solidFill>
                  <a:schemeClr val="tx1"/>
                </a:solidFill>
              </a:rPr>
              <a:t>Why study Legal Studies?</a:t>
            </a:r>
          </a:p>
          <a:p>
            <a:pPr lvl="4" algn="l"/>
            <a:endParaRPr lang="en-US" sz="2400" dirty="0">
              <a:solidFill>
                <a:schemeClr val="tx1"/>
              </a:solidFill>
            </a:endParaRPr>
          </a:p>
          <a:p>
            <a:pPr lvl="4" algn="l"/>
            <a:r>
              <a:rPr lang="en-US" sz="2400" dirty="0">
                <a:solidFill>
                  <a:schemeClr val="tx1"/>
                </a:solidFill>
              </a:rPr>
              <a:t>Legal Studies improves students analytical and critical thinking skills</a:t>
            </a:r>
          </a:p>
          <a:p>
            <a:pPr lvl="4" algn="l"/>
            <a:r>
              <a:rPr lang="en-US" sz="2400" dirty="0">
                <a:solidFill>
                  <a:schemeClr val="tx1"/>
                </a:solidFill>
              </a:rPr>
              <a:t>It creates an awareness of people’s rights</a:t>
            </a:r>
          </a:p>
          <a:p>
            <a:pPr lvl="4" algn="l"/>
            <a:r>
              <a:rPr lang="en-US" sz="2400" dirty="0">
                <a:solidFill>
                  <a:schemeClr val="tx1"/>
                </a:solidFill>
              </a:rPr>
              <a:t>Legal Studies provides insights into critical cases in Australia’s legal and political history</a:t>
            </a:r>
          </a:p>
          <a:p>
            <a:pPr lvl="4" algn="l"/>
            <a:r>
              <a:rPr lang="en-US" sz="2400" dirty="0">
                <a:solidFill>
                  <a:schemeClr val="tx1"/>
                </a:solidFill>
              </a:rPr>
              <a:t>It encourages students to interrogate the principles of justice, access and equality</a:t>
            </a:r>
          </a:p>
          <a:p>
            <a:pPr lvl="4" algn="l"/>
            <a:r>
              <a:rPr lang="en-US" sz="2400" dirty="0">
                <a:solidFill>
                  <a:schemeClr val="tx1"/>
                </a:solidFill>
              </a:rPr>
              <a:t>Legal Studies improves students written communication skills</a:t>
            </a:r>
          </a:p>
          <a:p>
            <a:pPr lvl="4" algn="l"/>
            <a:endParaRPr lang="en-US" dirty="0"/>
          </a:p>
          <a:p>
            <a:pPr lvl="4"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631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556"/>
    </mc:Choice>
    <mc:Fallback xmlns="">
      <p:transition spd="slow" advTm="26556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 flipV="1">
            <a:off x="-5999871" y="-112543"/>
            <a:ext cx="45719" cy="14278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69805" y="265471"/>
            <a:ext cx="6489291" cy="4395019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</a:rPr>
              <a:t>Who would be successful in Legal Studies? </a:t>
            </a:r>
          </a:p>
          <a:p>
            <a:endParaRPr lang="en-US" sz="24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</a:rPr>
              <a:t>Students who: </a:t>
            </a:r>
          </a:p>
          <a:p>
            <a:endParaRPr lang="en-US" sz="24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</a:rPr>
              <a:t>like reading and writing</a:t>
            </a:r>
          </a:p>
          <a:p>
            <a:endParaRPr lang="en-US" sz="24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</a:rPr>
              <a:t>are able to </a:t>
            </a:r>
            <a:r>
              <a:rPr lang="en-US" sz="2400" dirty="0" err="1">
                <a:solidFill>
                  <a:schemeClr val="tx1"/>
                </a:solidFill>
                <a:latin typeface="Calibri" panose="020F0502020204030204" pitchFamily="34" charset="0"/>
              </a:rPr>
              <a:t>analyse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</a:rPr>
              <a:t> written texts</a:t>
            </a:r>
          </a:p>
          <a:p>
            <a:endParaRPr lang="en-US" sz="24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</a:rPr>
              <a:t>are able to form a strong argument</a:t>
            </a:r>
          </a:p>
          <a:p>
            <a:endParaRPr lang="en-US" sz="24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</a:rPr>
              <a:t>have an interest in the law and its operation</a:t>
            </a:r>
          </a:p>
          <a:p>
            <a:endParaRPr lang="en-US" sz="24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</a:rPr>
              <a:t>Students who have a passion for justice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459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459"/>
    </mc:Choice>
    <mc:Fallback xmlns="">
      <p:transition spd="slow" advTm="1845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 flipH="1">
            <a:off x="-398434" y="-907419"/>
            <a:ext cx="250723" cy="49876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67627" y="703385"/>
            <a:ext cx="6390305" cy="2571165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</a:rPr>
              <a:t>Entry requirements: </a:t>
            </a:r>
          </a:p>
          <a:p>
            <a:endParaRPr lang="en-US" sz="24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</a:rPr>
              <a:t>There are no prerequisites for Units 1, 2 and 3</a:t>
            </a:r>
          </a:p>
          <a:p>
            <a:endParaRPr lang="en-US" sz="24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</a:rPr>
              <a:t>Students must undertake Unit 3, prior to undertaking Unit 4 </a:t>
            </a:r>
          </a:p>
          <a:p>
            <a:pPr algn="l"/>
            <a:endParaRPr lang="en-US" sz="24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</a:rPr>
              <a:t>Course structure: 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</a:rPr>
              <a:t>Unit 1 The presumption of Innocence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</a:rPr>
              <a:t>Unit 2 Wrongs and Rights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</a:rPr>
              <a:t>Unit 3 Rights and Justice 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</a:rPr>
              <a:t>Unit 4 The People, the Law and Reform</a:t>
            </a:r>
          </a:p>
          <a:p>
            <a:endParaRPr lang="en-US" sz="24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US" sz="24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US" sz="2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075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863"/>
    </mc:Choice>
    <mc:Fallback xmlns="">
      <p:transition spd="slow" advTm="26863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7628" y="700133"/>
            <a:ext cx="7419172" cy="498768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Studies</a:t>
            </a:r>
            <a:r>
              <a:rPr lang="en-US" dirty="0">
                <a:solidFill>
                  <a:schemeClr val="tx1"/>
                </a:solidFill>
              </a:rPr>
              <a:t> in Legal Studies can lead to a range of further studies and careers:</a:t>
            </a:r>
            <a:br>
              <a:rPr lang="en-US" dirty="0">
                <a:solidFill>
                  <a:schemeClr val="tx1"/>
                </a:solidFill>
              </a:rPr>
            </a:br>
            <a:br>
              <a:rPr lang="en-US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>
                <a:latin typeface="Calibri" panose="020F0502020204030204" pitchFamily="34" charset="0"/>
              </a:rPr>
              <a:t>Police Officer</a:t>
            </a:r>
          </a:p>
          <a:p>
            <a:r>
              <a:rPr lang="en-US" sz="2400" dirty="0">
                <a:latin typeface="Calibri" panose="020F0502020204030204" pitchFamily="34" charset="0"/>
              </a:rPr>
              <a:t>Lawyer</a:t>
            </a:r>
          </a:p>
          <a:p>
            <a:r>
              <a:rPr lang="en-US" sz="2400" dirty="0">
                <a:latin typeface="Calibri" panose="020F0502020204030204" pitchFamily="34" charset="0"/>
              </a:rPr>
              <a:t>Criminologist</a:t>
            </a:r>
          </a:p>
          <a:p>
            <a:r>
              <a:rPr lang="en-US" sz="2400" dirty="0">
                <a:latin typeface="Calibri" panose="020F0502020204030204" pitchFamily="34" charset="0"/>
              </a:rPr>
              <a:t>Legal Secretary</a:t>
            </a:r>
          </a:p>
          <a:p>
            <a:r>
              <a:rPr lang="en-US" sz="2400" dirty="0">
                <a:latin typeface="Calibri" panose="020F0502020204030204" pitchFamily="34" charset="0"/>
              </a:rPr>
              <a:t>Clerk of Courts</a:t>
            </a:r>
          </a:p>
          <a:p>
            <a:r>
              <a:rPr lang="en-US" sz="2400" dirty="0">
                <a:latin typeface="Calibri" panose="020F0502020204030204" pitchFamily="34" charset="0"/>
              </a:rPr>
              <a:t>Politician</a:t>
            </a:r>
          </a:p>
          <a:p>
            <a:r>
              <a:rPr lang="en-US" sz="2400" dirty="0">
                <a:latin typeface="Calibri" panose="020F0502020204030204" pitchFamily="34" charset="0"/>
              </a:rPr>
              <a:t>Social Worker</a:t>
            </a:r>
          </a:p>
          <a:p>
            <a:r>
              <a:rPr lang="en-US" sz="2400" dirty="0">
                <a:latin typeface="Calibri" panose="020F0502020204030204" pitchFamily="34" charset="0"/>
              </a:rPr>
              <a:t>Youth Worker</a:t>
            </a:r>
          </a:p>
          <a:p>
            <a:r>
              <a:rPr lang="en-US" sz="2400" dirty="0">
                <a:latin typeface="Calibri" panose="020F0502020204030204" pitchFamily="34" charset="0"/>
              </a:rPr>
              <a:t>Magistrate</a:t>
            </a:r>
          </a:p>
          <a:p>
            <a:r>
              <a:rPr lang="en-US" sz="2400" dirty="0">
                <a:latin typeface="Calibri" panose="020F0502020204030204" pitchFamily="34" charset="0"/>
              </a:rPr>
              <a:t>Teacher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462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659"/>
    </mc:Choice>
    <mc:Fallback xmlns="">
      <p:transition spd="slow" advTm="32659"/>
    </mc:Fallback>
  </mc:AlternateContent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244</Words>
  <Application>Microsoft Office PowerPoint</Application>
  <PresentationFormat>On-screen Show (4:3)</PresentationFormat>
  <Paragraphs>50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Museo 300</vt:lpstr>
      <vt:lpstr>Museo 700</vt:lpstr>
      <vt:lpstr>Office Theme</vt:lpstr>
      <vt:lpstr>Custom Design</vt:lpstr>
      <vt:lpstr>                            VCE LEGAL STUDIES </vt:lpstr>
      <vt:lpstr>PowerPoint Presentation</vt:lpstr>
      <vt:lpstr>PowerPoint Presentation</vt:lpstr>
      <vt:lpstr>PowerPoint Presentation</vt:lpstr>
      <vt:lpstr>Studies in Legal Studies can lead to a range of further studies and careers:  </vt:lpstr>
    </vt:vector>
  </TitlesOfParts>
  <Company>X S 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Olax</dc:creator>
  <cp:lastModifiedBy>Mark Pace</cp:lastModifiedBy>
  <cp:revision>22</cp:revision>
  <dcterms:created xsi:type="dcterms:W3CDTF">2015-02-16T04:39:47Z</dcterms:created>
  <dcterms:modified xsi:type="dcterms:W3CDTF">2023-07-18T22:47:26Z</dcterms:modified>
</cp:coreProperties>
</file>