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notesMasterIdLst>
    <p:notesMasterId r:id="rId9"/>
  </p:notesMasterIdLst>
  <p:sldIdLst>
    <p:sldId id="260" r:id="rId3"/>
    <p:sldId id="261" r:id="rId4"/>
    <p:sldId id="259" r:id="rId5"/>
    <p:sldId id="267" r:id="rId6"/>
    <p:sldId id="265"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FF"/>
    <a:srgbClr val="003399"/>
    <a:srgbClr val="0066CC"/>
    <a:srgbClr val="990066"/>
    <a:srgbClr val="66CC00"/>
    <a:srgbClr val="00CCFF"/>
    <a:srgbClr val="00CC33"/>
    <a:srgbClr val="00CC00"/>
    <a:srgbClr val="00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44" autoAdjust="0"/>
  </p:normalViewPr>
  <p:slideViewPr>
    <p:cSldViewPr snapToGrid="0" snapToObjects="1">
      <p:cViewPr varScale="1">
        <p:scale>
          <a:sx n="56" d="100"/>
          <a:sy n="56" d="100"/>
        </p:scale>
        <p:origin x="15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2B5E0-8E80-4F62-B984-D3F77F887A87}" type="datetimeFigureOut">
              <a:rPr lang="en-AU" smtClean="0"/>
              <a:t>16/07/2023</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BE5D-E459-4904-9AB6-9DCF09EDD645}" type="slidenum">
              <a:rPr lang="en-AU" smtClean="0"/>
              <a:t>‹#›</a:t>
            </a:fld>
            <a:endParaRPr lang="en-AU"/>
          </a:p>
        </p:txBody>
      </p:sp>
    </p:spTree>
    <p:extLst>
      <p:ext uri="{BB962C8B-B14F-4D97-AF65-F5344CB8AC3E}">
        <p14:creationId xmlns:p14="http://schemas.microsoft.com/office/powerpoint/2010/main" val="267236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2</a:t>
            </a:fld>
            <a:endParaRPr lang="en-AU"/>
          </a:p>
        </p:txBody>
      </p:sp>
    </p:spTree>
    <p:extLst>
      <p:ext uri="{BB962C8B-B14F-4D97-AF65-F5344CB8AC3E}">
        <p14:creationId xmlns:p14="http://schemas.microsoft.com/office/powerpoint/2010/main" val="292861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3</a:t>
            </a:fld>
            <a:endParaRPr lang="en-AU"/>
          </a:p>
        </p:txBody>
      </p:sp>
    </p:spTree>
    <p:extLst>
      <p:ext uri="{BB962C8B-B14F-4D97-AF65-F5344CB8AC3E}">
        <p14:creationId xmlns:p14="http://schemas.microsoft.com/office/powerpoint/2010/main" val="3116766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4</a:t>
            </a:fld>
            <a:endParaRPr lang="en-AU"/>
          </a:p>
        </p:txBody>
      </p:sp>
    </p:spTree>
    <p:extLst>
      <p:ext uri="{BB962C8B-B14F-4D97-AF65-F5344CB8AC3E}">
        <p14:creationId xmlns:p14="http://schemas.microsoft.com/office/powerpoint/2010/main" val="1375301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BE5D-E459-4904-9AB6-9DCF09EDD645}" type="slidenum">
              <a:rPr lang="en-AU" smtClean="0"/>
              <a:t>5</a:t>
            </a:fld>
            <a:endParaRPr lang="en-AU"/>
          </a:p>
        </p:txBody>
      </p:sp>
    </p:spTree>
    <p:extLst>
      <p:ext uri="{BB962C8B-B14F-4D97-AF65-F5344CB8AC3E}">
        <p14:creationId xmlns:p14="http://schemas.microsoft.com/office/powerpoint/2010/main" val="161878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9671" y="724906"/>
            <a:ext cx="4604657" cy="825874"/>
          </a:xfrm>
        </p:spPr>
        <p:txBody>
          <a:bodyPr/>
          <a:lstStyle/>
          <a:p>
            <a:r>
              <a:rPr lang="en-US" sz="5400" dirty="0"/>
              <a:t>VCE </a:t>
            </a:r>
            <a:br>
              <a:rPr lang="en-US" sz="5400" dirty="0"/>
            </a:br>
            <a:r>
              <a:rPr lang="en-US" sz="6600" dirty="0"/>
              <a:t>Literature</a:t>
            </a:r>
            <a:endParaRPr lang="en-US" sz="5400" dirty="0"/>
          </a:p>
        </p:txBody>
      </p:sp>
    </p:spTree>
    <p:extLst>
      <p:ext uri="{BB962C8B-B14F-4D97-AF65-F5344CB8AC3E}">
        <p14:creationId xmlns:p14="http://schemas.microsoft.com/office/powerpoint/2010/main" val="2834351318"/>
      </p:ext>
    </p:extLst>
  </p:cSld>
  <p:clrMapOvr>
    <a:masterClrMapping/>
  </p:clrMapOvr>
  <mc:AlternateContent xmlns:mc="http://schemas.openxmlformats.org/markup-compatibility/2006" xmlns:p14="http://schemas.microsoft.com/office/powerpoint/2010/main">
    <mc:Choice Requires="p14">
      <p:transition spd="slow" p14:dur="2000" advTm="19813"/>
    </mc:Choice>
    <mc:Fallback xmlns="">
      <p:transition spd="slow" advTm="198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50" y="918575"/>
            <a:ext cx="7735897" cy="498768"/>
          </a:xfrm>
        </p:spPr>
        <p:txBody>
          <a:bodyPr/>
          <a:lstStyle/>
          <a:p>
            <a:r>
              <a:rPr lang="en-US" sz="2800" dirty="0"/>
              <a:t>Literature</a:t>
            </a:r>
          </a:p>
        </p:txBody>
      </p:sp>
      <p:sp>
        <p:nvSpPr>
          <p:cNvPr id="3" name="Subtitle 2"/>
          <p:cNvSpPr>
            <a:spLocks noGrp="1"/>
          </p:cNvSpPr>
          <p:nvPr>
            <p:ph type="subTitle" idx="1"/>
          </p:nvPr>
        </p:nvSpPr>
        <p:spPr>
          <a:xfrm>
            <a:off x="745950" y="1996950"/>
            <a:ext cx="7872270" cy="3414992"/>
          </a:xfrm>
        </p:spPr>
        <p:txBody>
          <a:bodyPr/>
          <a:lstStyle/>
          <a:p>
            <a:pPr marL="0" indent="0" algn="ctr">
              <a:buNone/>
            </a:pPr>
            <a:r>
              <a:rPr lang="en-AU" i="1" dirty="0"/>
              <a:t>'The study of VCE Literature fosters students’ enjoyment and appreciation of the artistic and aesthetic merits of stories and storytelling, and enables students to participate more fully in the cultural conversations that take place around them. By reading and exploring a diverse range of established and emerging literary works, students become increasingly empowered to discuss texts. As both readers and writers, students extend their creativity and high-order thinking to express and develop their critical and creative voices.'</a:t>
            </a:r>
            <a:endParaRPr lang="en-US" sz="2000" dirty="0"/>
          </a:p>
        </p:txBody>
      </p:sp>
    </p:spTree>
    <p:extLst>
      <p:ext uri="{BB962C8B-B14F-4D97-AF65-F5344CB8AC3E}">
        <p14:creationId xmlns:p14="http://schemas.microsoft.com/office/powerpoint/2010/main" val="1047631972"/>
      </p:ext>
    </p:extLst>
  </p:cSld>
  <p:clrMapOvr>
    <a:masterClrMapping/>
  </p:clrMapOvr>
  <mc:AlternateContent xmlns:mc="http://schemas.openxmlformats.org/markup-compatibility/2006" xmlns:p14="http://schemas.microsoft.com/office/powerpoint/2010/main">
    <mc:Choice Requires="p14">
      <p:transition spd="slow" p14:dur="2000" advTm="16091"/>
    </mc:Choice>
    <mc:Fallback xmlns="">
      <p:transition spd="slow" advTm="160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71500" y="828918"/>
            <a:ext cx="4393079" cy="498768"/>
          </a:xfrm>
        </p:spPr>
        <p:txBody>
          <a:bodyPr/>
          <a:lstStyle/>
          <a:p>
            <a:r>
              <a:rPr lang="en-US" sz="2800" dirty="0"/>
              <a:t>Course Overview </a:t>
            </a:r>
          </a:p>
        </p:txBody>
      </p:sp>
      <p:sp>
        <p:nvSpPr>
          <p:cNvPr id="5" name="Subtitle 4"/>
          <p:cNvSpPr>
            <a:spLocks noGrp="1"/>
          </p:cNvSpPr>
          <p:nvPr>
            <p:ph type="subTitle" idx="1"/>
          </p:nvPr>
        </p:nvSpPr>
        <p:spPr>
          <a:xfrm>
            <a:off x="228600" y="1355445"/>
            <a:ext cx="8812529" cy="4898571"/>
          </a:xfrm>
        </p:spPr>
        <p:txBody>
          <a:bodyPr/>
          <a:lstStyle/>
          <a:p>
            <a:r>
              <a:rPr lang="en-US" sz="1400" b="1" i="1" dirty="0">
                <a:solidFill>
                  <a:schemeClr val="tx1"/>
                </a:solidFill>
              </a:rPr>
              <a:t>Unit 1</a:t>
            </a:r>
            <a:r>
              <a:rPr lang="en-US" sz="1400" b="1" dirty="0">
                <a:solidFill>
                  <a:schemeClr val="tx1"/>
                </a:solidFill>
              </a:rPr>
              <a:t>- Area of study 1: </a:t>
            </a:r>
            <a:r>
              <a:rPr lang="en-AU" sz="1400" b="1" dirty="0">
                <a:solidFill>
                  <a:schemeClr val="tx1"/>
                </a:solidFill>
              </a:rPr>
              <a:t>Reading practices. </a:t>
            </a:r>
            <a:r>
              <a:rPr lang="en-AU" sz="1400" dirty="0">
                <a:solidFill>
                  <a:schemeClr val="tx1"/>
                </a:solidFill>
              </a:rPr>
              <a:t>In this area of study students consider how language, structure and stylistic choices are used in different literary forms and types of text. They consider both print and non-print texts, reflecting on the contribution of form and style to meaning. Students reflect on the degree to which points of view, experiences and contexts shape their own and others’ interpretations of text. Students closely examine the literary forms, features and language of texts. They begin to identify and explore textual details, including language and features, to develop a close analysis response to a text.</a:t>
            </a:r>
          </a:p>
          <a:p>
            <a:r>
              <a:rPr lang="en-AU" sz="1400" b="1" dirty="0">
                <a:solidFill>
                  <a:schemeClr val="tx1"/>
                </a:solidFill>
              </a:rPr>
              <a:t>Area of Study 2: Exploration of literary movements and genres. </a:t>
            </a:r>
            <a:r>
              <a:rPr lang="en-AU" sz="1400" dirty="0">
                <a:solidFill>
                  <a:schemeClr val="tx1"/>
                </a:solidFill>
              </a:rPr>
              <a:t>In this area of study students explore the concerns, ideas, style and conventions common to a distinctive type of literature seen in literary movements or genres. Students explore texts from the selected movement or genre, identifying and examining attributes, patterns and similarities that locate each text within that grouping. Students engage with the ideas and concerns shared by the texts through language, settings, narrative structures and characterisation, and they experiment with the assumptions and representations embedded in the texts.</a:t>
            </a:r>
          </a:p>
          <a:p>
            <a:r>
              <a:rPr lang="en-US" sz="1400" b="1" i="1" dirty="0">
                <a:solidFill>
                  <a:schemeClr val="tx1"/>
                </a:solidFill>
              </a:rPr>
              <a:t>Unit 2</a:t>
            </a:r>
            <a:r>
              <a:rPr lang="en-US" sz="1400" b="1" dirty="0">
                <a:solidFill>
                  <a:schemeClr val="tx1"/>
                </a:solidFill>
              </a:rPr>
              <a:t>- </a:t>
            </a:r>
            <a:r>
              <a:rPr lang="en-AU" sz="1400" b="1" dirty="0">
                <a:solidFill>
                  <a:schemeClr val="tx1"/>
                </a:solidFill>
              </a:rPr>
              <a:t>Area of Study 1: Voices of Country. </a:t>
            </a:r>
            <a:r>
              <a:rPr lang="en-AU" sz="1400" dirty="0">
                <a:solidFill>
                  <a:schemeClr val="tx1"/>
                </a:solidFill>
              </a:rPr>
              <a:t>In this area of study students explore the voices, perspectives and knowledge of Aboriginal and Torres Strait Islander authors and creators. They consider the interconnectedness of place, culture and identity through the experiences, texts and voices of Aboriginal and Torres Strait Islander peoples, including connections to Country, the impact of colonisation and its ongoing consequences, and issues of reconciliation and reclamation. </a:t>
            </a:r>
          </a:p>
          <a:p>
            <a:r>
              <a:rPr lang="en-AU" sz="1400" b="1" dirty="0">
                <a:solidFill>
                  <a:schemeClr val="tx1"/>
                </a:solidFill>
              </a:rPr>
              <a:t>Area of Study 2: The text in its context. </a:t>
            </a:r>
            <a:r>
              <a:rPr lang="en-AU" sz="1400" dirty="0">
                <a:solidFill>
                  <a:schemeClr val="tx1"/>
                </a:solidFill>
              </a:rPr>
              <a:t>In this area of study students focus on the text and its historical, social and cultural context. Students reflect on representations of a specific time period and/or culture within a text. Students explore the text to understand its point of view and what it reflects or comments on. They identify the language and the representations in the text that reflect the specific time period and/or culture, its ideas and concepts. </a:t>
            </a:r>
            <a:endParaRPr lang="en-AU" sz="1200" dirty="0"/>
          </a:p>
          <a:p>
            <a:endParaRPr lang="en-US" sz="1600" b="1" dirty="0">
              <a:solidFill>
                <a:schemeClr val="tx1"/>
              </a:solidFill>
            </a:endParaRPr>
          </a:p>
        </p:txBody>
      </p:sp>
    </p:spTree>
    <p:extLst>
      <p:ext uri="{BB962C8B-B14F-4D97-AF65-F5344CB8AC3E}">
        <p14:creationId xmlns:p14="http://schemas.microsoft.com/office/powerpoint/2010/main" val="4068459427"/>
      </p:ext>
    </p:extLst>
  </p:cSld>
  <p:clrMapOvr>
    <a:masterClrMapping/>
  </p:clrMapOvr>
  <mc:AlternateContent xmlns:mc="http://schemas.openxmlformats.org/markup-compatibility/2006" xmlns:p14="http://schemas.microsoft.com/office/powerpoint/2010/main">
    <mc:Choice Requires="p14">
      <p:transition spd="slow" p14:dur="2000" advTm="43155"/>
    </mc:Choice>
    <mc:Fallback xmlns="">
      <p:transition spd="slow" advTm="4315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71500" y="828918"/>
            <a:ext cx="4393079" cy="498768"/>
          </a:xfrm>
        </p:spPr>
        <p:txBody>
          <a:bodyPr/>
          <a:lstStyle/>
          <a:p>
            <a:r>
              <a:rPr lang="en-US" sz="2800" dirty="0"/>
              <a:t>Course Overview </a:t>
            </a:r>
          </a:p>
        </p:txBody>
      </p:sp>
      <p:sp>
        <p:nvSpPr>
          <p:cNvPr id="5" name="Subtitle 4"/>
          <p:cNvSpPr>
            <a:spLocks noGrp="1"/>
          </p:cNvSpPr>
          <p:nvPr>
            <p:ph type="subTitle" idx="1"/>
          </p:nvPr>
        </p:nvSpPr>
        <p:spPr>
          <a:xfrm>
            <a:off x="228600" y="1355445"/>
            <a:ext cx="8812529" cy="4898571"/>
          </a:xfrm>
        </p:spPr>
        <p:txBody>
          <a:bodyPr/>
          <a:lstStyle/>
          <a:p>
            <a:r>
              <a:rPr lang="en-AU" sz="1400" b="1" i="1" dirty="0">
                <a:solidFill>
                  <a:schemeClr val="tx1"/>
                </a:solidFill>
              </a:rPr>
              <a:t>Unit 3- </a:t>
            </a:r>
            <a:r>
              <a:rPr lang="en-AU" sz="1400" b="1" dirty="0"/>
              <a:t>Area of Study 1: Adaptations and transformations. </a:t>
            </a:r>
            <a:r>
              <a:rPr lang="en-AU" sz="1400" dirty="0"/>
              <a:t>In this area of study students focus on how the form of a text contributes to its meaning. </a:t>
            </a:r>
            <a:r>
              <a:rPr lang="en-US" sz="1400" dirty="0"/>
              <a:t>Students explore the form of a set text by constructing a close analysis of that text.</a:t>
            </a:r>
            <a:r>
              <a:rPr lang="en-AU" sz="1400" dirty="0"/>
              <a:t> They then reflect on the extent to which adapting the text to a different form, and often in a new or reimagined context, affects its meaning, comparing the original with the adaptation. </a:t>
            </a:r>
          </a:p>
          <a:p>
            <a:r>
              <a:rPr lang="en-AU" sz="1400" b="1" dirty="0"/>
              <a:t>Area of Study 2: Developing interpretations</a:t>
            </a:r>
            <a:r>
              <a:rPr lang="en-AU" sz="1400" dirty="0"/>
              <a:t>. In this area of study students explore the different ways we can read and understand a text by developing, considering and comparing interpretations of a set text. Students first develop their own interpretations of a set text, analysing how ideas, views and values are presented in a text, and the ways these are endorsed, challenged and/or marginalised through literary forms, features and language. </a:t>
            </a:r>
          </a:p>
          <a:p>
            <a:endParaRPr lang="en-AU" sz="1400" dirty="0"/>
          </a:p>
          <a:p>
            <a:r>
              <a:rPr lang="en-AU" sz="1400" b="1" i="1" dirty="0"/>
              <a:t>Unit 4- </a:t>
            </a:r>
            <a:r>
              <a:rPr lang="en-AU" sz="1400" b="1" dirty="0"/>
              <a:t>Area of Study 1: Creative responses to texts</a:t>
            </a:r>
            <a:r>
              <a:rPr lang="en-AU" sz="1400" dirty="0"/>
              <a:t>. In this area of study students focus on the imaginative techniques used for creating and recreating a literary work. Students use their knowledge of how the meaning of texts can change as context and form change to construct their own creative transformations of texts. They learn how authors develop representations of people and places, and they develop an understanding of language, voice, form and structure. Students draw inferences from the original text in order to create their own writing. In their adaptation of the tone and the style of the original text, students develop an understanding of the views and values explored. </a:t>
            </a:r>
          </a:p>
          <a:p>
            <a:r>
              <a:rPr lang="en-AU" sz="1400" b="1" dirty="0"/>
              <a:t>Area of Study 2: Close analysis of texts</a:t>
            </a:r>
            <a:r>
              <a:rPr lang="en-AU" sz="1400" dirty="0"/>
              <a:t>. In this area of study students focus on a detailed scrutiny of the language, style, concerns and construction of texts. Students attend closely to textual details to examine the ways specific passages in a text contribute to their overall understanding of the whole text. Students consider literary forms, features and language, and the views and values of the text. They write expressively to develop a close analysis, using detailed references to the text. </a:t>
            </a:r>
          </a:p>
          <a:p>
            <a:endParaRPr lang="en-AU" sz="1200" dirty="0"/>
          </a:p>
          <a:p>
            <a:endParaRPr lang="en-US" sz="1600" b="1" dirty="0">
              <a:solidFill>
                <a:schemeClr val="tx1"/>
              </a:solidFill>
            </a:endParaRPr>
          </a:p>
        </p:txBody>
      </p:sp>
    </p:spTree>
    <p:extLst>
      <p:ext uri="{BB962C8B-B14F-4D97-AF65-F5344CB8AC3E}">
        <p14:creationId xmlns:p14="http://schemas.microsoft.com/office/powerpoint/2010/main" val="3938719419"/>
      </p:ext>
    </p:extLst>
  </p:cSld>
  <p:clrMapOvr>
    <a:masterClrMapping/>
  </p:clrMapOvr>
  <mc:AlternateContent xmlns:mc="http://schemas.openxmlformats.org/markup-compatibility/2006" xmlns:p14="http://schemas.microsoft.com/office/powerpoint/2010/main">
    <mc:Choice Requires="p14">
      <p:transition spd="slow" p14:dur="2000" advTm="43155"/>
    </mc:Choice>
    <mc:Fallback xmlns="">
      <p:transition spd="slow" advTm="4315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2757" y="949517"/>
            <a:ext cx="2530929" cy="498768"/>
          </a:xfrm>
        </p:spPr>
        <p:txBody>
          <a:bodyPr/>
          <a:lstStyle/>
          <a:p>
            <a:r>
              <a:rPr lang="en-US" sz="2800" dirty="0"/>
              <a:t>Pathways</a:t>
            </a:r>
            <a:r>
              <a:rPr lang="en-US" dirty="0"/>
              <a:t> </a:t>
            </a:r>
          </a:p>
        </p:txBody>
      </p:sp>
      <p:sp>
        <p:nvSpPr>
          <p:cNvPr id="5" name="Subtitle 4"/>
          <p:cNvSpPr>
            <a:spLocks noGrp="1"/>
          </p:cNvSpPr>
          <p:nvPr>
            <p:ph type="subTitle" idx="1"/>
          </p:nvPr>
        </p:nvSpPr>
        <p:spPr>
          <a:xfrm>
            <a:off x="598156" y="1635787"/>
            <a:ext cx="3816189" cy="4405784"/>
          </a:xfrm>
        </p:spPr>
        <p:txBody>
          <a:bodyPr/>
          <a:lstStyle/>
          <a:p>
            <a:pPr marL="285750" indent="-285750">
              <a:buFont typeface="Arial" panose="020B0604020202020204" pitchFamily="34" charset="0"/>
              <a:buChar char="•"/>
            </a:pPr>
            <a:r>
              <a:rPr lang="en-AU" dirty="0">
                <a:solidFill>
                  <a:schemeClr val="tx1"/>
                </a:solidFill>
              </a:rPr>
              <a:t>Actor </a:t>
            </a:r>
          </a:p>
          <a:p>
            <a:pPr marL="285750" indent="-285750">
              <a:buFont typeface="Arial" panose="020B0604020202020204" pitchFamily="34" charset="0"/>
              <a:buChar char="•"/>
            </a:pPr>
            <a:r>
              <a:rPr lang="en-AU" dirty="0">
                <a:solidFill>
                  <a:schemeClr val="tx1"/>
                </a:solidFill>
              </a:rPr>
              <a:t>Journalist </a:t>
            </a:r>
          </a:p>
          <a:p>
            <a:pPr marL="285750" indent="-285750">
              <a:buFont typeface="Arial" panose="020B0604020202020204" pitchFamily="34" charset="0"/>
              <a:buChar char="•"/>
            </a:pPr>
            <a:r>
              <a:rPr lang="en-AU" dirty="0">
                <a:solidFill>
                  <a:schemeClr val="tx1"/>
                </a:solidFill>
              </a:rPr>
              <a:t>Publisher </a:t>
            </a:r>
          </a:p>
          <a:p>
            <a:pPr marL="285750" indent="-285750">
              <a:buFont typeface="Arial" panose="020B0604020202020204" pitchFamily="34" charset="0"/>
              <a:buChar char="•"/>
            </a:pPr>
            <a:r>
              <a:rPr lang="en-AU" dirty="0">
                <a:solidFill>
                  <a:schemeClr val="tx1"/>
                </a:solidFill>
              </a:rPr>
              <a:t>Announcer </a:t>
            </a:r>
          </a:p>
          <a:p>
            <a:pPr marL="285750" indent="-285750">
              <a:buFont typeface="Arial" panose="020B0604020202020204" pitchFamily="34" charset="0"/>
              <a:buChar char="•"/>
            </a:pPr>
            <a:r>
              <a:rPr lang="en-AU" dirty="0">
                <a:solidFill>
                  <a:schemeClr val="tx1"/>
                </a:solidFill>
              </a:rPr>
              <a:t>Librarian </a:t>
            </a:r>
          </a:p>
          <a:p>
            <a:pPr marL="285750" indent="-285750">
              <a:buFont typeface="Arial" panose="020B0604020202020204" pitchFamily="34" charset="0"/>
              <a:buChar char="•"/>
            </a:pPr>
            <a:r>
              <a:rPr lang="en-AU" dirty="0">
                <a:solidFill>
                  <a:schemeClr val="tx1"/>
                </a:solidFill>
              </a:rPr>
              <a:t>Reviewer </a:t>
            </a:r>
          </a:p>
          <a:p>
            <a:pPr marL="285750" indent="-285750">
              <a:buFont typeface="Arial" panose="020B0604020202020204" pitchFamily="34" charset="0"/>
              <a:buChar char="•"/>
            </a:pPr>
            <a:r>
              <a:rPr lang="en-AU" dirty="0">
                <a:solidFill>
                  <a:schemeClr val="tx1"/>
                </a:solidFill>
              </a:rPr>
              <a:t>Archivist </a:t>
            </a:r>
          </a:p>
          <a:p>
            <a:pPr marL="285750" indent="-285750">
              <a:buFont typeface="Arial" panose="020B0604020202020204" pitchFamily="34" charset="0"/>
              <a:buChar char="•"/>
            </a:pPr>
            <a:r>
              <a:rPr lang="en-AU" dirty="0">
                <a:solidFill>
                  <a:schemeClr val="tx1"/>
                </a:solidFill>
              </a:rPr>
              <a:t>Literary critic </a:t>
            </a:r>
          </a:p>
          <a:p>
            <a:pPr marL="285750" indent="-285750">
              <a:buFont typeface="Arial" panose="020B0604020202020204" pitchFamily="34" charset="0"/>
              <a:buChar char="•"/>
            </a:pPr>
            <a:r>
              <a:rPr lang="en-AU" dirty="0">
                <a:solidFill>
                  <a:schemeClr val="tx1"/>
                </a:solidFill>
              </a:rPr>
              <a:t>Script writer </a:t>
            </a:r>
          </a:p>
          <a:p>
            <a:pPr marL="285750" indent="-285750">
              <a:buFont typeface="Arial" panose="020B0604020202020204" pitchFamily="34" charset="0"/>
              <a:buChar char="•"/>
            </a:pPr>
            <a:r>
              <a:rPr lang="en-AU" dirty="0">
                <a:solidFill>
                  <a:schemeClr val="tx1"/>
                </a:solidFill>
              </a:rPr>
              <a:t>Author</a:t>
            </a:r>
          </a:p>
          <a:p>
            <a:pPr marL="285750" indent="-285750">
              <a:buFont typeface="Arial" panose="020B0604020202020204" pitchFamily="34" charset="0"/>
              <a:buChar char="•"/>
            </a:pPr>
            <a:r>
              <a:rPr lang="en-AU" dirty="0">
                <a:solidFill>
                  <a:schemeClr val="tx1"/>
                </a:solidFill>
              </a:rPr>
              <a:t>Writer</a:t>
            </a:r>
            <a:endParaRPr lang="en-US" dirty="0">
              <a:solidFill>
                <a:schemeClr val="tx1"/>
              </a:solidFill>
            </a:endParaRPr>
          </a:p>
        </p:txBody>
      </p:sp>
      <p:sp>
        <p:nvSpPr>
          <p:cNvPr id="2" name="TextBox 1">
            <a:extLst>
              <a:ext uri="{FF2B5EF4-FFF2-40B4-BE49-F238E27FC236}">
                <a16:creationId xmlns:a16="http://schemas.microsoft.com/office/drawing/2014/main" id="{5CEA6837-44D1-4F76-84D0-94ED2A0B31C8}"/>
              </a:ext>
            </a:extLst>
          </p:cNvPr>
          <p:cNvSpPr txBox="1"/>
          <p:nvPr/>
        </p:nvSpPr>
        <p:spPr>
          <a:xfrm>
            <a:off x="3363686" y="1635787"/>
            <a:ext cx="3303270" cy="3693319"/>
          </a:xfrm>
          <a:prstGeom prst="rect">
            <a:avLst/>
          </a:prstGeom>
          <a:noFill/>
        </p:spPr>
        <p:txBody>
          <a:bodyPr wrap="square" rtlCol="0">
            <a:spAutoFit/>
          </a:bodyPr>
          <a:lstStyle/>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Media analyser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Speech pathologist</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Bookseller</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Playwright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Teacher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Copywriter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Presenter</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Teacher/Librarian Editor</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Program director (radio/TV)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University Lecturer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Historian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Publicity officer </a:t>
            </a:r>
          </a:p>
          <a:p>
            <a:endParaRPr lang="en-AU" dirty="0">
              <a:latin typeface="Arial" panose="020B0604020202020204" pitchFamily="34" charset="0"/>
              <a:cs typeface="Arial" panose="020B0604020202020204" pitchFamily="34" charset="0"/>
            </a:endParaRPr>
          </a:p>
        </p:txBody>
      </p:sp>
      <p:pic>
        <p:nvPicPr>
          <p:cNvPr id="1026" name="Picture 2" descr="African Male Journalist Preparing Questions For Press Conference Stock  Photo - Download Image Now - iStock">
            <a:extLst>
              <a:ext uri="{FF2B5EF4-FFF2-40B4-BE49-F238E27FC236}">
                <a16:creationId xmlns:a16="http://schemas.microsoft.com/office/drawing/2014/main" id="{A463C7ED-C1F5-49D8-9A47-8A39A4C2B0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7927" y="327363"/>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260000"/>
      </p:ext>
    </p:extLst>
  </p:cSld>
  <p:clrMapOvr>
    <a:masterClrMapping/>
  </p:clrMapOvr>
  <mc:AlternateContent xmlns:mc="http://schemas.openxmlformats.org/markup-compatibility/2006" xmlns:p14="http://schemas.microsoft.com/office/powerpoint/2010/main">
    <mc:Choice Requires="p14">
      <p:transition spd="slow" p14:dur="2000" advTm="60934"/>
    </mc:Choice>
    <mc:Fallback xmlns="">
      <p:transition spd="slow" advTm="6093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041507"/>
            <a:ext cx="6392174" cy="498768"/>
          </a:xfrm>
        </p:spPr>
        <p:txBody>
          <a:bodyPr/>
          <a:lstStyle/>
          <a:p>
            <a:r>
              <a:rPr lang="en-US" dirty="0">
                <a:solidFill>
                  <a:srgbClr val="0033FF"/>
                </a:solidFill>
              </a:rPr>
              <a:t>What to expect</a:t>
            </a:r>
          </a:p>
        </p:txBody>
      </p:sp>
      <p:sp>
        <p:nvSpPr>
          <p:cNvPr id="5" name="Subtitle 4"/>
          <p:cNvSpPr>
            <a:spLocks noGrp="1"/>
          </p:cNvSpPr>
          <p:nvPr>
            <p:ph type="subTitle" idx="1"/>
          </p:nvPr>
        </p:nvSpPr>
        <p:spPr>
          <a:xfrm>
            <a:off x="457200" y="1635786"/>
            <a:ext cx="5274129" cy="4536413"/>
          </a:xfrm>
        </p:spPr>
        <p:txBody>
          <a:bodyPr/>
          <a:lstStyle/>
          <a:p>
            <a:r>
              <a:rPr lang="en-US" dirty="0">
                <a:latin typeface="Arial" panose="020B0604020202020204" pitchFamily="34" charset="0"/>
                <a:cs typeface="Arial" panose="020B0604020202020204" pitchFamily="34" charset="0"/>
              </a:rPr>
              <a:t>Literature </a:t>
            </a:r>
            <a:r>
              <a:rPr lang="en-AU" dirty="0"/>
              <a:t>provides opportunities for students to develop their awareness of other people, places and cultures and explore the way texts represent the complexity of human experience.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succeed in this subject you will need to:</a:t>
            </a:r>
          </a:p>
          <a:p>
            <a:pPr marL="285750" indent="-285750">
              <a:buFont typeface="Arial" panose="020B0604020202020204" pitchFamily="34" charset="0"/>
              <a:buChar char="•"/>
            </a:pPr>
            <a:r>
              <a:rPr lang="en-US" dirty="0"/>
              <a:t>Consider the power and complexity of language, the ways literary features and techniques contribute to meaning and the significance of form and structure.</a:t>
            </a:r>
            <a:endParaRPr lang="en-US" dirty="0">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Talk to Miss Hansen if you would like more information. </a:t>
            </a:r>
          </a:p>
          <a:p>
            <a:pPr marL="285750" indent="-2857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lvl="1"/>
            <a:endParaRPr lang="en-US" dirty="0"/>
          </a:p>
        </p:txBody>
      </p:sp>
      <p:pic>
        <p:nvPicPr>
          <p:cNvPr id="2050" name="Picture 2" descr="Year 12 VCE Literature: An overview – Insight Publications">
            <a:extLst>
              <a:ext uri="{FF2B5EF4-FFF2-40B4-BE49-F238E27FC236}">
                <a16:creationId xmlns:a16="http://schemas.microsoft.com/office/drawing/2014/main" id="{1525573D-FB1B-421A-B91B-658768DEB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1329" y="149625"/>
            <a:ext cx="3286125"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394219"/>
      </p:ext>
    </p:extLst>
  </p:cSld>
  <p:clrMapOvr>
    <a:masterClrMapping/>
  </p:clrMapOvr>
  <mc:AlternateContent xmlns:mc="http://schemas.openxmlformats.org/markup-compatibility/2006" xmlns:p14="http://schemas.microsoft.com/office/powerpoint/2010/main">
    <mc:Choice Requires="p14">
      <p:transition spd="slow" p14:dur="2000" advTm="92683"/>
    </mc:Choice>
    <mc:Fallback xmlns="">
      <p:transition spd="slow" advTm="92683"/>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3565</TotalTime>
  <Words>976</Words>
  <Application>Microsoft Office PowerPoint</Application>
  <PresentationFormat>On-screen Show (4:3)</PresentationFormat>
  <Paragraphs>49</Paragraphs>
  <Slides>6</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Museo 300</vt:lpstr>
      <vt:lpstr>Museo 500</vt:lpstr>
      <vt:lpstr>Museo 700</vt:lpstr>
      <vt:lpstr>Office Theme</vt:lpstr>
      <vt:lpstr>Custom Design</vt:lpstr>
      <vt:lpstr>VCE  Literature</vt:lpstr>
      <vt:lpstr>Literature</vt:lpstr>
      <vt:lpstr>Course Overview </vt:lpstr>
      <vt:lpstr>Course Overview </vt:lpstr>
      <vt:lpstr>Pathways </vt:lpstr>
      <vt:lpstr>What to expect</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Tegan Hansen</cp:lastModifiedBy>
  <cp:revision>41</cp:revision>
  <dcterms:created xsi:type="dcterms:W3CDTF">2015-02-16T04:39:47Z</dcterms:created>
  <dcterms:modified xsi:type="dcterms:W3CDTF">2023-07-16T22:49:28Z</dcterms:modified>
</cp:coreProperties>
</file>