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Lst>
  <p:notesMasterIdLst>
    <p:notesMasterId r:id="rId12"/>
  </p:notesMasterIdLst>
  <p:sldIdLst>
    <p:sldId id="260" r:id="rId3"/>
    <p:sldId id="261" r:id="rId4"/>
    <p:sldId id="268" r:id="rId5"/>
    <p:sldId id="267" r:id="rId6"/>
    <p:sldId id="259" r:id="rId7"/>
    <p:sldId id="262" r:id="rId8"/>
    <p:sldId id="265" r:id="rId9"/>
    <p:sldId id="264"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66CC"/>
    <a:srgbClr val="0033FF"/>
    <a:srgbClr val="990066"/>
    <a:srgbClr val="66CC00"/>
    <a:srgbClr val="00CCFF"/>
    <a:srgbClr val="00CC33"/>
    <a:srgbClr val="00CC00"/>
    <a:srgbClr val="00FF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1380"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22B5E0-8E80-4F62-B984-D3F77F887A87}" type="datetimeFigureOut">
              <a:rPr lang="en-AU" smtClean="0"/>
              <a:t>12/07/2023</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BE5D-E459-4904-9AB6-9DCF09EDD645}" type="slidenum">
              <a:rPr lang="en-AU" smtClean="0"/>
              <a:t>‹#›</a:t>
            </a:fld>
            <a:endParaRPr lang="en-AU"/>
          </a:p>
        </p:txBody>
      </p:sp>
    </p:spTree>
    <p:extLst>
      <p:ext uri="{BB962C8B-B14F-4D97-AF65-F5344CB8AC3E}">
        <p14:creationId xmlns:p14="http://schemas.microsoft.com/office/powerpoint/2010/main" val="2672360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Today I aim to provide an overview of the course and hopefully sell you on why Psychology is such a fascinating and exciting subject to study at a VCE level.</a:t>
            </a:r>
          </a:p>
          <a:p>
            <a:r>
              <a:rPr lang="en-AU" dirty="0"/>
              <a:t>I’ll give you an overview of what the two years of study look like and give you some indication as to where study in this area might lead.</a:t>
            </a:r>
          </a:p>
        </p:txBody>
      </p:sp>
      <p:sp>
        <p:nvSpPr>
          <p:cNvPr id="4" name="Slide Number Placeholder 3"/>
          <p:cNvSpPr>
            <a:spLocks noGrp="1"/>
          </p:cNvSpPr>
          <p:nvPr>
            <p:ph type="sldNum" sz="quarter" idx="5"/>
          </p:nvPr>
        </p:nvSpPr>
        <p:spPr/>
        <p:txBody>
          <a:bodyPr/>
          <a:lstStyle/>
          <a:p>
            <a:fld id="{DEF7BE5D-E459-4904-9AB6-9DCF09EDD645}" type="slidenum">
              <a:rPr lang="en-AU" smtClean="0"/>
              <a:t>2</a:t>
            </a:fld>
            <a:endParaRPr lang="en-AU"/>
          </a:p>
        </p:txBody>
      </p:sp>
    </p:spTree>
    <p:extLst>
      <p:ext uri="{BB962C8B-B14F-4D97-AF65-F5344CB8AC3E}">
        <p14:creationId xmlns:p14="http://schemas.microsoft.com/office/powerpoint/2010/main" val="292861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First, what is Psychology?</a:t>
            </a:r>
          </a:p>
          <a:p>
            <a:r>
              <a:rPr lang="en-AU" dirty="0"/>
              <a:t>Simply, it  is</a:t>
            </a:r>
          </a:p>
        </p:txBody>
      </p:sp>
      <p:sp>
        <p:nvSpPr>
          <p:cNvPr id="4" name="Slide Number Placeholder 3"/>
          <p:cNvSpPr>
            <a:spLocks noGrp="1"/>
          </p:cNvSpPr>
          <p:nvPr>
            <p:ph type="sldNum" sz="quarter" idx="5"/>
          </p:nvPr>
        </p:nvSpPr>
        <p:spPr/>
        <p:txBody>
          <a:bodyPr/>
          <a:lstStyle/>
          <a:p>
            <a:fld id="{DEF7BE5D-E459-4904-9AB6-9DCF09EDD645}" type="slidenum">
              <a:rPr lang="en-AU" smtClean="0"/>
              <a:t>5</a:t>
            </a:fld>
            <a:endParaRPr lang="en-AU"/>
          </a:p>
        </p:txBody>
      </p:sp>
    </p:spTree>
    <p:extLst>
      <p:ext uri="{BB962C8B-B14F-4D97-AF65-F5344CB8AC3E}">
        <p14:creationId xmlns:p14="http://schemas.microsoft.com/office/powerpoint/2010/main" val="31167663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1533129" cy="498768"/>
          </a:xfrm>
          <a:prstGeom prst="rect">
            <a:avLst/>
          </a:prstGeom>
        </p:spPr>
        <p:txBody>
          <a:bodyPr/>
          <a:lstStyle>
            <a:lvl1pPr algn="l">
              <a:defRPr sz="2400">
                <a:solidFill>
                  <a:srgbClr val="00CCFF"/>
                </a:solidFill>
                <a:latin typeface="Museo 700"/>
              </a:defRPr>
            </a:lvl1pPr>
          </a:lstStyle>
          <a:p>
            <a:r>
              <a:rPr lang="en-AU" dirty="0"/>
              <a:t>Contents</a:t>
            </a:r>
            <a:endParaRPr lang="en-US" dirty="0"/>
          </a:p>
        </p:txBody>
      </p:sp>
      <p:sp>
        <p:nvSpPr>
          <p:cNvPr id="3" name="Subtitle 2"/>
          <p:cNvSpPr>
            <a:spLocks noGrp="1"/>
          </p:cNvSpPr>
          <p:nvPr>
            <p:ph type="subTitle" idx="1" hasCustomPrompt="1"/>
          </p:nvPr>
        </p:nvSpPr>
        <p:spPr>
          <a:xfrm>
            <a:off x="1267628" y="1635787"/>
            <a:ext cx="6701114" cy="4194487"/>
          </a:xfrm>
          <a:prstGeom prst="rect">
            <a:avLst/>
          </a:prstGeom>
        </p:spPr>
        <p:txBody>
          <a:bodyPr/>
          <a:lstStyle>
            <a:lvl1pPr marL="342900" indent="-342900" algn="l">
              <a:buAutoNum type="arabicPeriod"/>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Seymour overview</a:t>
            </a:r>
          </a:p>
          <a:p>
            <a:r>
              <a:rPr lang="en-AU" dirty="0"/>
              <a:t>Chapter one title goes here</a:t>
            </a:r>
          </a:p>
          <a:p>
            <a:r>
              <a:rPr lang="en-AU" dirty="0"/>
              <a:t>Chapter two goes here</a:t>
            </a:r>
          </a:p>
          <a:p>
            <a:r>
              <a:rPr lang="en-AU" dirty="0"/>
              <a:t>Chapter three goes here</a:t>
            </a:r>
          </a:p>
          <a:p>
            <a:r>
              <a:rPr lang="en-AU" dirty="0"/>
              <a:t>Conclusion</a:t>
            </a:r>
            <a:endParaRPr lang="en-US" dirty="0"/>
          </a:p>
        </p:txBody>
      </p:sp>
    </p:spTree>
    <p:extLst>
      <p:ext uri="{BB962C8B-B14F-4D97-AF65-F5344CB8AC3E}">
        <p14:creationId xmlns:p14="http://schemas.microsoft.com/office/powerpoint/2010/main" val="28961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66CC00"/>
                </a:solidFill>
                <a:latin typeface="Museo 700"/>
              </a:defRPr>
            </a:lvl1pPr>
          </a:lstStyle>
          <a:p>
            <a:r>
              <a:rPr lang="en-AU" dirty="0"/>
              <a:t>1. Seymour overview</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284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990066"/>
                </a:solidFill>
                <a:latin typeface="Museo 700"/>
              </a:defRPr>
            </a:lvl1pPr>
          </a:lstStyle>
          <a:p>
            <a:r>
              <a:rPr lang="en-AU" dirty="0"/>
              <a:t>2. Chapter one</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32588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003399"/>
                </a:solidFill>
                <a:latin typeface="Museo 700"/>
              </a:defRPr>
            </a:lvl1pPr>
          </a:lstStyle>
          <a:p>
            <a:r>
              <a:rPr lang="en-AU" dirty="0"/>
              <a:t>3. Chapter two</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8989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92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0949"/>
            <a:ext cx="7772400" cy="825874"/>
          </a:xfrm>
          <a:prstGeom prst="rect">
            <a:avLst/>
          </a:prstGeom>
        </p:spPr>
        <p:txBody>
          <a:bodyPr/>
          <a:lstStyle>
            <a:lvl1pPr>
              <a:defRPr sz="4600">
                <a:solidFill>
                  <a:schemeClr val="bg1"/>
                </a:solidFill>
                <a:latin typeface="Museo 700"/>
              </a:defRPr>
            </a:lvl1pPr>
          </a:lstStyle>
          <a:p>
            <a:r>
              <a:rPr lang="en-AU" dirty="0"/>
              <a:t>[Title to come here]</a:t>
            </a:r>
            <a:endParaRPr lang="en-US" dirty="0"/>
          </a:p>
        </p:txBody>
      </p:sp>
      <p:sp>
        <p:nvSpPr>
          <p:cNvPr id="3" name="Subtitle 2"/>
          <p:cNvSpPr>
            <a:spLocks noGrp="1"/>
          </p:cNvSpPr>
          <p:nvPr>
            <p:ph type="subTitle" idx="1" hasCustomPrompt="1"/>
          </p:nvPr>
        </p:nvSpPr>
        <p:spPr>
          <a:xfrm>
            <a:off x="1371600" y="2680915"/>
            <a:ext cx="6400800" cy="800206"/>
          </a:xfrm>
          <a:prstGeom prst="rect">
            <a:avLst/>
          </a:prstGeom>
        </p:spPr>
        <p:txBody>
          <a:bodyPr/>
          <a:lstStyle>
            <a:lvl1pPr marL="0" indent="0" algn="ctr">
              <a:buNone/>
              <a:defRPr sz="1900" b="0" i="0">
                <a:solidFill>
                  <a:schemeClr val="bg1"/>
                </a:solidFill>
                <a:latin typeface="Museo 300"/>
                <a:cs typeface="Museo 5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SUBTITLE TO COME HERE</a:t>
            </a:r>
            <a:endParaRPr lang="en-US" dirty="0"/>
          </a:p>
        </p:txBody>
      </p:sp>
      <p:cxnSp>
        <p:nvCxnSpPr>
          <p:cNvPr id="9" name="Straight Connector 8"/>
          <p:cNvCxnSpPr/>
          <p:nvPr userDrawn="1"/>
        </p:nvCxnSpPr>
        <p:spPr>
          <a:xfrm>
            <a:off x="351913" y="2608930"/>
            <a:ext cx="8407660"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024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eymourCollege_folder_follow_bPP.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19933" y="6044797"/>
            <a:ext cx="7146244" cy="828057"/>
          </a:xfrm>
          <a:prstGeom prst="rect">
            <a:avLst/>
          </a:prstGeom>
        </p:spPr>
      </p:pic>
      <p:sp>
        <p:nvSpPr>
          <p:cNvPr id="8" name="Rectangle 7"/>
          <p:cNvSpPr/>
          <p:nvPr userDrawn="1"/>
        </p:nvSpPr>
        <p:spPr>
          <a:xfrm>
            <a:off x="6520556" y="6349720"/>
            <a:ext cx="2385689" cy="307777"/>
          </a:xfrm>
          <a:prstGeom prst="rect">
            <a:avLst/>
          </a:prstGeom>
        </p:spPr>
        <p:txBody>
          <a:bodyPr wrap="square">
            <a:spAutoFit/>
          </a:bodyPr>
          <a:lstStyle/>
          <a:p>
            <a:pPr algn="r"/>
            <a:r>
              <a:rPr lang="en-US" sz="1400" b="0" i="0" dirty="0">
                <a:solidFill>
                  <a:schemeClr val="bg1"/>
                </a:solidFill>
                <a:latin typeface="Museo 700"/>
                <a:cs typeface="Museo 700"/>
              </a:rPr>
              <a:t>Seymour College / </a:t>
            </a:r>
            <a:fld id="{826E4AEB-A5AE-6146-806D-2627046A3A23}" type="slidenum">
              <a:rPr lang="en-US" sz="1400" b="0" i="0" smtClean="0">
                <a:solidFill>
                  <a:schemeClr val="bg1"/>
                </a:solidFill>
                <a:latin typeface="Museo 700"/>
                <a:cs typeface="Museo 700"/>
              </a:rPr>
              <a:pPr algn="r"/>
              <a:t>‹#›</a:t>
            </a:fld>
            <a:endParaRPr lang="en-US" sz="1400" b="0" i="0" dirty="0">
              <a:solidFill>
                <a:schemeClr val="bg1"/>
              </a:solidFill>
              <a:latin typeface="Museo 700"/>
              <a:cs typeface="Museo 700"/>
            </a:endParaRPr>
          </a:p>
        </p:txBody>
      </p:sp>
    </p:spTree>
    <p:extLst>
      <p:ext uri="{BB962C8B-B14F-4D97-AF65-F5344CB8AC3E}">
        <p14:creationId xmlns:p14="http://schemas.microsoft.com/office/powerpoint/2010/main" val="18987063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eymourCollege_folder_front_b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9300" cy="6539984"/>
          </a:xfrm>
          <a:prstGeom prst="rect">
            <a:avLst/>
          </a:prstGeom>
        </p:spPr>
      </p:pic>
    </p:spTree>
    <p:extLst>
      <p:ext uri="{BB962C8B-B14F-4D97-AF65-F5344CB8AC3E}">
        <p14:creationId xmlns:p14="http://schemas.microsoft.com/office/powerpoint/2010/main" val="372111751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VCE </a:t>
            </a:r>
            <a:r>
              <a:rPr lang="en-US" dirty="0" err="1"/>
              <a:t>Maths</a:t>
            </a:r>
            <a:r>
              <a:rPr lang="en-US" dirty="0"/>
              <a:t> Methods</a:t>
            </a:r>
          </a:p>
        </p:txBody>
      </p:sp>
      <p:sp>
        <p:nvSpPr>
          <p:cNvPr id="3" name="Subtitle 2"/>
          <p:cNvSpPr>
            <a:spLocks noGrp="1"/>
          </p:cNvSpPr>
          <p:nvPr>
            <p:ph type="subTitle" idx="1"/>
          </p:nvPr>
        </p:nvSpPr>
        <p:spPr/>
        <p:txBody>
          <a:bodyPr/>
          <a:lstStyle/>
          <a:p>
            <a:r>
              <a:rPr lang="en-US" dirty="0"/>
              <a:t>Seymour College </a:t>
            </a:r>
          </a:p>
        </p:txBody>
      </p:sp>
    </p:spTree>
    <p:extLst>
      <p:ext uri="{BB962C8B-B14F-4D97-AF65-F5344CB8AC3E}">
        <p14:creationId xmlns:p14="http://schemas.microsoft.com/office/powerpoint/2010/main" val="2834351318"/>
      </p:ext>
    </p:extLst>
  </p:cSld>
  <p:clrMapOvr>
    <a:masterClrMapping/>
  </p:clrMapOvr>
  <mc:AlternateContent xmlns:mc="http://schemas.openxmlformats.org/markup-compatibility/2006" xmlns:p14="http://schemas.microsoft.com/office/powerpoint/2010/main">
    <mc:Choice Requires="p14">
      <p:transition spd="slow" p14:dur="2000" advTm="19813"/>
    </mc:Choice>
    <mc:Fallback xmlns="">
      <p:transition spd="slow" advTm="19813"/>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Contents</a:t>
            </a:r>
          </a:p>
        </p:txBody>
      </p:sp>
      <p:sp>
        <p:nvSpPr>
          <p:cNvPr id="3" name="Subtitle 2"/>
          <p:cNvSpPr>
            <a:spLocks noGrp="1"/>
          </p:cNvSpPr>
          <p:nvPr>
            <p:ph type="subTitle" idx="1"/>
          </p:nvPr>
        </p:nvSpPr>
        <p:spPr/>
        <p:txBody>
          <a:bodyPr/>
          <a:lstStyle/>
          <a:p>
            <a:r>
              <a:rPr lang="en-US" dirty="0" err="1"/>
              <a:t>Maths</a:t>
            </a:r>
            <a:r>
              <a:rPr lang="en-US" dirty="0"/>
              <a:t> Combinations</a:t>
            </a:r>
          </a:p>
          <a:p>
            <a:r>
              <a:rPr lang="en-US" dirty="0" err="1"/>
              <a:t>Maths</a:t>
            </a:r>
            <a:r>
              <a:rPr lang="en-US" dirty="0"/>
              <a:t> Methods Pathway</a:t>
            </a:r>
          </a:p>
          <a:p>
            <a:r>
              <a:rPr lang="en-US" dirty="0" err="1"/>
              <a:t>Maths</a:t>
            </a:r>
            <a:r>
              <a:rPr lang="en-US" dirty="0"/>
              <a:t> Methods Overview</a:t>
            </a:r>
          </a:p>
          <a:p>
            <a:r>
              <a:rPr lang="en-US" dirty="0"/>
              <a:t>Assessment – School Based</a:t>
            </a:r>
          </a:p>
          <a:p>
            <a:r>
              <a:rPr lang="en-US" dirty="0"/>
              <a:t>Assessment - External</a:t>
            </a:r>
          </a:p>
          <a:p>
            <a:r>
              <a:rPr lang="en-US" dirty="0"/>
              <a:t>Careers and pathways</a:t>
            </a:r>
          </a:p>
        </p:txBody>
      </p:sp>
    </p:spTree>
    <p:extLst>
      <p:ext uri="{BB962C8B-B14F-4D97-AF65-F5344CB8AC3E}">
        <p14:creationId xmlns:p14="http://schemas.microsoft.com/office/powerpoint/2010/main" val="1047631972"/>
      </p:ext>
    </p:extLst>
  </p:cSld>
  <p:clrMapOvr>
    <a:masterClrMapping/>
  </p:clrMapOvr>
  <mc:AlternateContent xmlns:mc="http://schemas.openxmlformats.org/markup-compatibility/2006" xmlns:p14="http://schemas.microsoft.com/office/powerpoint/2010/main">
    <mc:Choice Requires="p14">
      <p:transition spd="slow" p14:dur="2000" advTm="16091"/>
    </mc:Choice>
    <mc:Fallback xmlns="">
      <p:transition spd="slow" advTm="160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F3D90-16FF-420F-A294-15DCCCF4622E}"/>
              </a:ext>
            </a:extLst>
          </p:cNvPr>
          <p:cNvSpPr>
            <a:spLocks noGrp="1"/>
          </p:cNvSpPr>
          <p:nvPr>
            <p:ph type="ctrTitle"/>
          </p:nvPr>
        </p:nvSpPr>
        <p:spPr/>
        <p:txBody>
          <a:bodyPr/>
          <a:lstStyle/>
          <a:p>
            <a:r>
              <a:rPr lang="en-AU" dirty="0"/>
              <a:t>Maths Combinations</a:t>
            </a:r>
          </a:p>
        </p:txBody>
      </p:sp>
      <p:graphicFrame>
        <p:nvGraphicFramePr>
          <p:cNvPr id="6" name="Table 5">
            <a:extLst>
              <a:ext uri="{FF2B5EF4-FFF2-40B4-BE49-F238E27FC236}">
                <a16:creationId xmlns:a16="http://schemas.microsoft.com/office/drawing/2014/main" id="{4D2725F0-8271-4E38-93F6-819CDB580B1D}"/>
              </a:ext>
            </a:extLst>
          </p:cNvPr>
          <p:cNvGraphicFramePr>
            <a:graphicFrameLocks noGrp="1"/>
          </p:cNvGraphicFramePr>
          <p:nvPr>
            <p:extLst>
              <p:ext uri="{D42A27DB-BD31-4B8C-83A1-F6EECF244321}">
                <p14:modId xmlns:p14="http://schemas.microsoft.com/office/powerpoint/2010/main" val="3726820672"/>
              </p:ext>
            </p:extLst>
          </p:nvPr>
        </p:nvGraphicFramePr>
        <p:xfrm>
          <a:off x="457200" y="1448285"/>
          <a:ext cx="7886700" cy="1713879"/>
        </p:xfrm>
        <a:graphic>
          <a:graphicData uri="http://schemas.openxmlformats.org/drawingml/2006/table">
            <a:tbl>
              <a:tblPr firstRow="1" firstCol="1" bandRow="1"/>
              <a:tblGrid>
                <a:gridCol w="3943350">
                  <a:extLst>
                    <a:ext uri="{9D8B030D-6E8A-4147-A177-3AD203B41FA5}">
                      <a16:colId xmlns:a16="http://schemas.microsoft.com/office/drawing/2014/main" val="3816509076"/>
                    </a:ext>
                  </a:extLst>
                </a:gridCol>
                <a:gridCol w="3943350">
                  <a:extLst>
                    <a:ext uri="{9D8B030D-6E8A-4147-A177-3AD203B41FA5}">
                      <a16:colId xmlns:a16="http://schemas.microsoft.com/office/drawing/2014/main" val="4273022977"/>
                    </a:ext>
                  </a:extLst>
                </a:gridCol>
              </a:tblGrid>
              <a:tr h="351660">
                <a:tc>
                  <a:txBody>
                    <a:bodyPr/>
                    <a:lstStyle/>
                    <a:p>
                      <a:pPr algn="ctr">
                        <a:lnSpc>
                          <a:spcPct val="107000"/>
                        </a:lnSpc>
                        <a:spcAft>
                          <a:spcPts val="0"/>
                        </a:spcAft>
                      </a:pPr>
                      <a:r>
                        <a:rPr lang="en-AU" sz="1800" b="1">
                          <a:effectLst/>
                          <a:latin typeface="Calibri" panose="020F0502020204030204" pitchFamily="34" charset="0"/>
                          <a:ea typeface="Calibri" panose="020F0502020204030204" pitchFamily="34" charset="0"/>
                          <a:cs typeface="Times New Roman" panose="02020603050405020304" pitchFamily="18" charset="0"/>
                        </a:rPr>
                        <a:t>UNITS 1 and 2</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lnSpc>
                          <a:spcPct val="107000"/>
                        </a:lnSpc>
                        <a:spcAft>
                          <a:spcPts val="0"/>
                        </a:spcAft>
                      </a:pPr>
                      <a:r>
                        <a:rPr lang="en-AU"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UNITS 3 and 4</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31167979"/>
                  </a:ext>
                </a:extLst>
              </a:tr>
              <a:tr h="275511">
                <a:tc>
                  <a:txBody>
                    <a:bodyPr/>
                    <a:lstStyle/>
                    <a:p>
                      <a:pPr algn="l">
                        <a:lnSpc>
                          <a:spcPct val="107000"/>
                        </a:lnSpc>
                        <a:spcAft>
                          <a:spcPts val="0"/>
                        </a:spcAft>
                      </a:pPr>
                      <a:r>
                        <a:rPr lang="en-AU" sz="1500">
                          <a:effectLst/>
                          <a:latin typeface="Calibri" panose="020F0502020204030204" pitchFamily="34" charset="0"/>
                          <a:ea typeface="Calibri" panose="020F0502020204030204" pitchFamily="34" charset="0"/>
                          <a:cs typeface="Times New Roman" panose="02020603050405020304" pitchFamily="18" charset="0"/>
                        </a:rPr>
                        <a:t>Foundation Mathematics</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AU" sz="1500" dirty="0">
                          <a:effectLst/>
                          <a:latin typeface="Calibri" panose="020F0502020204030204" pitchFamily="34" charset="0"/>
                          <a:ea typeface="Calibri" panose="020F0502020204030204" pitchFamily="34" charset="0"/>
                          <a:cs typeface="Times New Roman" panose="02020603050405020304" pitchFamily="18" charset="0"/>
                        </a:rPr>
                        <a:t> Foundation Mathematics</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3392452"/>
                  </a:ext>
                </a:extLst>
              </a:tr>
              <a:tr h="275511">
                <a:tc>
                  <a:txBody>
                    <a:bodyPr/>
                    <a:lstStyle/>
                    <a:p>
                      <a:pPr algn="l">
                        <a:lnSpc>
                          <a:spcPct val="107000"/>
                        </a:lnSpc>
                        <a:spcAft>
                          <a:spcPts val="0"/>
                        </a:spcAft>
                      </a:pPr>
                      <a:r>
                        <a:rPr lang="en-AU" sz="1500">
                          <a:effectLst/>
                          <a:latin typeface="Calibri" panose="020F0502020204030204" pitchFamily="34" charset="0"/>
                          <a:ea typeface="Calibri" panose="020F0502020204030204" pitchFamily="34" charset="0"/>
                          <a:cs typeface="Times New Roman" panose="02020603050405020304" pitchFamily="18" charset="0"/>
                        </a:rPr>
                        <a:t>General Mathematics</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AU" sz="1500" dirty="0">
                          <a:effectLst/>
                          <a:latin typeface="Calibri" panose="020F0502020204030204" pitchFamily="34" charset="0"/>
                          <a:ea typeface="Calibri" panose="020F0502020204030204" pitchFamily="34" charset="0"/>
                          <a:cs typeface="Times New Roman" panose="02020603050405020304" pitchFamily="18" charset="0"/>
                        </a:rPr>
                        <a:t>General Mathematics</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31210"/>
                  </a:ext>
                </a:extLst>
              </a:tr>
              <a:tr h="260175">
                <a:tc>
                  <a:txBody>
                    <a:bodyPr/>
                    <a:lstStyle/>
                    <a:p>
                      <a:pPr algn="l">
                        <a:lnSpc>
                          <a:spcPct val="107000"/>
                        </a:lnSpc>
                        <a:spcAft>
                          <a:spcPts val="0"/>
                        </a:spcAft>
                      </a:pPr>
                      <a:r>
                        <a:rPr lang="en-AU" sz="1500">
                          <a:effectLst/>
                          <a:latin typeface="Calibri" panose="020F0502020204030204" pitchFamily="34" charset="0"/>
                          <a:ea typeface="Calibri" panose="020F0502020204030204" pitchFamily="34" charset="0"/>
                          <a:cs typeface="Times New Roman" panose="02020603050405020304" pitchFamily="18" charset="0"/>
                        </a:rPr>
                        <a:t>Mathematical Methods</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AU" sz="1500" dirty="0">
                          <a:effectLst/>
                          <a:latin typeface="Calibri" panose="020F0502020204030204" pitchFamily="34" charset="0"/>
                          <a:ea typeface="Calibri" panose="020F0502020204030204" pitchFamily="34" charset="0"/>
                          <a:cs typeface="Times New Roman" panose="02020603050405020304" pitchFamily="18" charset="0"/>
                        </a:rPr>
                        <a:t>Mathematical Methods or General Maths</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4630179"/>
                  </a:ext>
                </a:extLst>
              </a:tr>
              <a:tr h="275511">
                <a:tc>
                  <a:txBody>
                    <a:bodyPr/>
                    <a:lstStyle/>
                    <a:p>
                      <a:pPr algn="l">
                        <a:lnSpc>
                          <a:spcPct val="107000"/>
                        </a:lnSpc>
                        <a:spcAft>
                          <a:spcPts val="0"/>
                        </a:spcAft>
                      </a:pPr>
                      <a:r>
                        <a:rPr lang="en-AU" sz="1500">
                          <a:effectLst/>
                          <a:latin typeface="Calibri" panose="020F0502020204030204" pitchFamily="34" charset="0"/>
                          <a:ea typeface="Calibri" panose="020F0502020204030204" pitchFamily="34" charset="0"/>
                          <a:cs typeface="Times New Roman" panose="02020603050405020304" pitchFamily="18" charset="0"/>
                        </a:rPr>
                        <a:t>General Maths and Maths Methods</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AU" sz="1500" dirty="0">
                          <a:effectLst/>
                          <a:latin typeface="Calibri" panose="020F0502020204030204" pitchFamily="34" charset="0"/>
                          <a:ea typeface="Calibri" panose="020F0502020204030204" pitchFamily="34" charset="0"/>
                          <a:cs typeface="Times New Roman" panose="02020603050405020304" pitchFamily="18" charset="0"/>
                        </a:rPr>
                        <a:t>Mathematical Methods and/or General Maths</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9030350"/>
                  </a:ext>
                </a:extLst>
              </a:tr>
              <a:tr h="275511">
                <a:tc>
                  <a:txBody>
                    <a:bodyPr/>
                    <a:lstStyle/>
                    <a:p>
                      <a:pPr algn="l">
                        <a:lnSpc>
                          <a:spcPct val="107000"/>
                        </a:lnSpc>
                        <a:spcAft>
                          <a:spcPts val="0"/>
                        </a:spcAft>
                      </a:pPr>
                      <a:r>
                        <a:rPr lang="en-AU" sz="1500">
                          <a:effectLst/>
                          <a:latin typeface="Calibri" panose="020F0502020204030204" pitchFamily="34" charset="0"/>
                          <a:ea typeface="Calibri" panose="020F0502020204030204" pitchFamily="34" charset="0"/>
                          <a:cs typeface="Times New Roman" panose="02020603050405020304" pitchFamily="18" charset="0"/>
                        </a:rPr>
                        <a:t>Mathematical Methods and Specialist Maths</a:t>
                      </a:r>
                      <a:endParaRPr lang="en-AU" sz="90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07000"/>
                        </a:lnSpc>
                        <a:spcAft>
                          <a:spcPts val="0"/>
                        </a:spcAft>
                      </a:pPr>
                      <a:r>
                        <a:rPr lang="en-AU" sz="1500" dirty="0">
                          <a:effectLst/>
                          <a:latin typeface="Calibri" panose="020F0502020204030204" pitchFamily="34" charset="0"/>
                          <a:ea typeface="Calibri" panose="020F0502020204030204" pitchFamily="34" charset="0"/>
                          <a:cs typeface="Times New Roman" panose="02020603050405020304" pitchFamily="18" charset="0"/>
                        </a:rPr>
                        <a:t>Mathematical Methods and/or Specialist Maths</a:t>
                      </a:r>
                      <a:endParaRPr lang="en-AU"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12" marR="571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0736603"/>
                  </a:ext>
                </a:extLst>
              </a:tr>
            </a:tbl>
          </a:graphicData>
        </a:graphic>
      </p:graphicFrame>
      <p:sp>
        <p:nvSpPr>
          <p:cNvPr id="8" name="TextBox 7">
            <a:extLst>
              <a:ext uri="{FF2B5EF4-FFF2-40B4-BE49-F238E27FC236}">
                <a16:creationId xmlns:a16="http://schemas.microsoft.com/office/drawing/2014/main" id="{2CC0E7AA-DAEB-452A-B8E0-8A0A36C07710}"/>
              </a:ext>
            </a:extLst>
          </p:cNvPr>
          <p:cNvSpPr txBox="1"/>
          <p:nvPr/>
        </p:nvSpPr>
        <p:spPr>
          <a:xfrm>
            <a:off x="232116" y="3291134"/>
            <a:ext cx="8679767" cy="2746457"/>
          </a:xfrm>
          <a:prstGeom prst="rect">
            <a:avLst/>
          </a:prstGeom>
          <a:noFill/>
        </p:spPr>
        <p:txBody>
          <a:bodyPr wrap="square">
            <a:spAutoFit/>
          </a:bodyPr>
          <a:lstStyle/>
          <a:p>
            <a:pPr marL="342900" lvl="0" indent="-342900">
              <a:lnSpc>
                <a:spcPct val="107000"/>
              </a:lnSpc>
              <a:spcAft>
                <a:spcPts val="0"/>
              </a:spcAft>
              <a:buFont typeface="Symbol" panose="05050102010706020507" pitchFamily="18" charset="2"/>
              <a:buChar char=""/>
            </a:pPr>
            <a:r>
              <a:rPr lang="en-AU" sz="1800" dirty="0">
                <a:effectLst/>
                <a:latin typeface="Calibri" panose="020F0502020204030204" pitchFamily="34" charset="0"/>
                <a:ea typeface="Calibri" panose="020F0502020204030204" pitchFamily="34" charset="0"/>
                <a:cs typeface="Times New Roman" panose="02020603050405020304" pitchFamily="18" charset="0"/>
              </a:rPr>
              <a:t>There are no prerequisites for entry to Units 1,2 and 3; however, students undertaking Mathematical Methods Units 1 and 2 or Specialist Mathematics Units 1 and 2 are assumed to have a sound background in number, algebra, function, geometry, probability and statistics.</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AU" sz="1800" dirty="0">
                <a:effectLst/>
                <a:latin typeface="Calibri" panose="020F0502020204030204" pitchFamily="34" charset="0"/>
                <a:ea typeface="Calibri" panose="020F0502020204030204" pitchFamily="34" charset="0"/>
                <a:cs typeface="Times New Roman" panose="02020603050405020304" pitchFamily="18" charset="0"/>
              </a:rPr>
              <a:t>Students must undertake Unit 3 prior to undertaking Unit 4.</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0"/>
              </a:spcAft>
              <a:buFont typeface="Symbol" panose="05050102010706020507" pitchFamily="18" charset="2"/>
              <a:buChar char=""/>
            </a:pPr>
            <a:r>
              <a:rPr lang="en-AU" sz="1800" dirty="0">
                <a:effectLst/>
                <a:latin typeface="Calibri" panose="020F0502020204030204" pitchFamily="34" charset="0"/>
                <a:ea typeface="Calibri" panose="020F0502020204030204" pitchFamily="34" charset="0"/>
                <a:cs typeface="Times New Roman" panose="02020603050405020304" pitchFamily="18" charset="0"/>
              </a:rPr>
              <a:t>Enrolment in Specialist Mathematics Units 3 and 4 assumes a current enrolment in, or previous completion of, Mathematical Methods Units 3 and 4.</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AU" sz="1800" dirty="0">
                <a:effectLst/>
                <a:latin typeface="Calibri" panose="020F0502020204030204" pitchFamily="34" charset="0"/>
                <a:ea typeface="Calibri" panose="020F0502020204030204" pitchFamily="34" charset="0"/>
                <a:cs typeface="Times New Roman" panose="02020603050405020304" pitchFamily="18" charset="0"/>
              </a:rPr>
              <a:t>Each unit involves at least 50 hours of scheduled classroom instruction over the duration of a semester.</a:t>
            </a:r>
            <a:endParaRPr lang="en-AU"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5432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038CF6-E020-4D81-AC14-8EFDB4F9066F}"/>
              </a:ext>
            </a:extLst>
          </p:cNvPr>
          <p:cNvSpPr>
            <a:spLocks noGrp="1"/>
          </p:cNvSpPr>
          <p:nvPr>
            <p:ph type="ctrTitle"/>
          </p:nvPr>
        </p:nvSpPr>
        <p:spPr>
          <a:xfrm>
            <a:off x="523982" y="468971"/>
            <a:ext cx="4393079" cy="498768"/>
          </a:xfrm>
        </p:spPr>
        <p:txBody>
          <a:bodyPr/>
          <a:lstStyle/>
          <a:p>
            <a:r>
              <a:rPr lang="en-AU" dirty="0"/>
              <a:t>1.  Maths Pathways</a:t>
            </a:r>
          </a:p>
        </p:txBody>
      </p:sp>
      <p:sp>
        <p:nvSpPr>
          <p:cNvPr id="4" name="Text Box 2">
            <a:extLst>
              <a:ext uri="{FF2B5EF4-FFF2-40B4-BE49-F238E27FC236}">
                <a16:creationId xmlns:a16="http://schemas.microsoft.com/office/drawing/2014/main" id="{8C923A27-3A36-45B1-921A-6B8EAA36F6FE}"/>
              </a:ext>
            </a:extLst>
          </p:cNvPr>
          <p:cNvSpPr txBox="1">
            <a:spLocks noChangeArrowheads="1"/>
          </p:cNvSpPr>
          <p:nvPr/>
        </p:nvSpPr>
        <p:spPr bwMode="auto">
          <a:xfrm>
            <a:off x="457200" y="1012339"/>
            <a:ext cx="1895475" cy="409575"/>
          </a:xfrm>
          <a:prstGeom prst="rect">
            <a:avLst/>
          </a:prstGeom>
          <a:solidFill>
            <a:srgbClr val="D8D8D8"/>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10</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 name="Text Box 3">
            <a:extLst>
              <a:ext uri="{FF2B5EF4-FFF2-40B4-BE49-F238E27FC236}">
                <a16:creationId xmlns:a16="http://schemas.microsoft.com/office/drawing/2014/main" id="{E00F417C-E3D1-40E3-9365-8952BF419410}"/>
              </a:ext>
            </a:extLst>
          </p:cNvPr>
          <p:cNvSpPr txBox="1">
            <a:spLocks noChangeArrowheads="1"/>
          </p:cNvSpPr>
          <p:nvPr/>
        </p:nvSpPr>
        <p:spPr bwMode="auto">
          <a:xfrm>
            <a:off x="3548694" y="1046953"/>
            <a:ext cx="1895475" cy="409575"/>
          </a:xfrm>
          <a:prstGeom prst="rect">
            <a:avLst/>
          </a:prstGeom>
          <a:solidFill>
            <a:srgbClr val="D8D8D8"/>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11</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Text Box 2">
            <a:extLst>
              <a:ext uri="{FF2B5EF4-FFF2-40B4-BE49-F238E27FC236}">
                <a16:creationId xmlns:a16="http://schemas.microsoft.com/office/drawing/2014/main" id="{7C2A1C82-BF9B-4430-9EE4-EA15B0001927}"/>
              </a:ext>
            </a:extLst>
          </p:cNvPr>
          <p:cNvSpPr txBox="1">
            <a:spLocks noChangeArrowheads="1"/>
          </p:cNvSpPr>
          <p:nvPr/>
        </p:nvSpPr>
        <p:spPr bwMode="auto">
          <a:xfrm>
            <a:off x="6477800" y="1012339"/>
            <a:ext cx="1895475" cy="461477"/>
          </a:xfrm>
          <a:prstGeom prst="rect">
            <a:avLst/>
          </a:prstGeom>
          <a:solidFill>
            <a:srgbClr val="D8D8D8"/>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YEAR 12</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4" name="Text Box 33">
            <a:extLst>
              <a:ext uri="{FF2B5EF4-FFF2-40B4-BE49-F238E27FC236}">
                <a16:creationId xmlns:a16="http://schemas.microsoft.com/office/drawing/2014/main" id="{D27F9E45-2F14-4D34-B665-DF3D87EB1D48}"/>
              </a:ext>
            </a:extLst>
          </p:cNvPr>
          <p:cNvSpPr txBox="1">
            <a:spLocks noChangeArrowheads="1"/>
          </p:cNvSpPr>
          <p:nvPr/>
        </p:nvSpPr>
        <p:spPr bwMode="auto">
          <a:xfrm>
            <a:off x="3533210" y="3319878"/>
            <a:ext cx="1895475" cy="98107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General Maths &amp;/or</a:t>
            </a:r>
            <a:endParaRPr kumimoji="0" lang="en-US" altLang="en-US"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 Methods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5" name="Text Box 12">
            <a:extLst>
              <a:ext uri="{FF2B5EF4-FFF2-40B4-BE49-F238E27FC236}">
                <a16:creationId xmlns:a16="http://schemas.microsoft.com/office/drawing/2014/main" id="{C16F620A-A65E-4C9A-BE13-98BF7AF8952C}"/>
              </a:ext>
            </a:extLst>
          </p:cNvPr>
          <p:cNvSpPr txBox="1">
            <a:spLocks noChangeArrowheads="1"/>
          </p:cNvSpPr>
          <p:nvPr/>
        </p:nvSpPr>
        <p:spPr bwMode="auto">
          <a:xfrm>
            <a:off x="3490407" y="4695725"/>
            <a:ext cx="1895475" cy="54292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Methods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6" name="Text Box 15">
            <a:extLst>
              <a:ext uri="{FF2B5EF4-FFF2-40B4-BE49-F238E27FC236}">
                <a16:creationId xmlns:a16="http://schemas.microsoft.com/office/drawing/2014/main" id="{21D337F7-219B-478B-8419-E87DE8EAA0D1}"/>
              </a:ext>
            </a:extLst>
          </p:cNvPr>
          <p:cNvSpPr txBox="1">
            <a:spLocks noChangeArrowheads="1"/>
          </p:cNvSpPr>
          <p:nvPr/>
        </p:nvSpPr>
        <p:spPr bwMode="auto">
          <a:xfrm>
            <a:off x="457200" y="4748642"/>
            <a:ext cx="1895475" cy="40957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Pre-Methods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Text Box 13">
            <a:extLst>
              <a:ext uri="{FF2B5EF4-FFF2-40B4-BE49-F238E27FC236}">
                <a16:creationId xmlns:a16="http://schemas.microsoft.com/office/drawing/2014/main" id="{5C71AA2C-6269-45D8-BAB1-36F8B62CA69F}"/>
              </a:ext>
            </a:extLst>
          </p:cNvPr>
          <p:cNvSpPr txBox="1">
            <a:spLocks noChangeArrowheads="1"/>
          </p:cNvSpPr>
          <p:nvPr/>
        </p:nvSpPr>
        <p:spPr bwMode="auto">
          <a:xfrm>
            <a:off x="3508882" y="5535437"/>
            <a:ext cx="1895475" cy="75247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 Methods &amp;</a:t>
            </a:r>
            <a:endParaRPr kumimoji="0" lang="en-US" altLang="en-US"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Specialist Maths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8" name="Text Box 11">
            <a:extLst>
              <a:ext uri="{FF2B5EF4-FFF2-40B4-BE49-F238E27FC236}">
                <a16:creationId xmlns:a16="http://schemas.microsoft.com/office/drawing/2014/main" id="{8695C7DD-0CE0-4FBE-BA35-B8B7CE3BA952}"/>
              </a:ext>
            </a:extLst>
          </p:cNvPr>
          <p:cNvSpPr txBox="1">
            <a:spLocks noChangeArrowheads="1"/>
          </p:cNvSpPr>
          <p:nvPr/>
        </p:nvSpPr>
        <p:spPr bwMode="auto">
          <a:xfrm>
            <a:off x="6477800" y="2550029"/>
            <a:ext cx="1895475" cy="40957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Calibri" panose="020F0502020204030204" pitchFamily="34" charset="0"/>
                <a:cs typeface="Times New Roman" panose="02020603050405020304" pitchFamily="18" charset="0"/>
              </a:rPr>
              <a:t>General </a:t>
            </a:r>
            <a:r>
              <a:rPr lang="en-US" altLang="en-US" sz="1600" b="1" dirty="0" err="1">
                <a:latin typeface="Calibri" panose="020F0502020204030204" pitchFamily="34" charset="0"/>
                <a:cs typeface="Times New Roman" panose="02020603050405020304" pitchFamily="18" charset="0"/>
              </a:rPr>
              <a:t>Maths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9" name="Text Box 24">
            <a:extLst>
              <a:ext uri="{FF2B5EF4-FFF2-40B4-BE49-F238E27FC236}">
                <a16:creationId xmlns:a16="http://schemas.microsoft.com/office/drawing/2014/main" id="{944701DE-2D8D-4C8A-9950-18E70A80BDDA}"/>
              </a:ext>
            </a:extLst>
          </p:cNvPr>
          <p:cNvSpPr txBox="1">
            <a:spLocks noChangeArrowheads="1"/>
          </p:cNvSpPr>
          <p:nvPr/>
        </p:nvSpPr>
        <p:spPr bwMode="auto">
          <a:xfrm>
            <a:off x="6492057" y="3485344"/>
            <a:ext cx="1895475" cy="75247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US" altLang="en-US" sz="1600" b="1" dirty="0">
                <a:latin typeface="Calibri" panose="020F0502020204030204" pitchFamily="34" charset="0"/>
                <a:ea typeface="Calibri" panose="020F0502020204030204" pitchFamily="34" charset="0"/>
                <a:cs typeface="Times New Roman" panose="02020603050405020304" pitchFamily="18" charset="0"/>
              </a:rPr>
              <a:t>General</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n-US" altLang="en-US" sz="16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&amp;/or</a:t>
            </a:r>
            <a:endParaRPr kumimoji="0" lang="en-US" altLang="en-US" sz="8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Methods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Text Box 26">
            <a:extLst>
              <a:ext uri="{FF2B5EF4-FFF2-40B4-BE49-F238E27FC236}">
                <a16:creationId xmlns:a16="http://schemas.microsoft.com/office/drawing/2014/main" id="{0333DA2D-047D-4C96-B052-0A1642D16B86}"/>
              </a:ext>
            </a:extLst>
          </p:cNvPr>
          <p:cNvSpPr txBox="1">
            <a:spLocks noChangeArrowheads="1"/>
          </p:cNvSpPr>
          <p:nvPr/>
        </p:nvSpPr>
        <p:spPr bwMode="auto">
          <a:xfrm>
            <a:off x="6456599" y="4748642"/>
            <a:ext cx="1895475" cy="54292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a:t>
            </a: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Methods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Text Box 14">
            <a:extLst>
              <a:ext uri="{FF2B5EF4-FFF2-40B4-BE49-F238E27FC236}">
                <a16:creationId xmlns:a16="http://schemas.microsoft.com/office/drawing/2014/main" id="{8D0A2029-901D-4300-B64E-C356EA897AF2}"/>
              </a:ext>
            </a:extLst>
          </p:cNvPr>
          <p:cNvSpPr txBox="1">
            <a:spLocks noChangeArrowheads="1"/>
          </p:cNvSpPr>
          <p:nvPr/>
        </p:nvSpPr>
        <p:spPr bwMode="auto">
          <a:xfrm>
            <a:off x="6492057" y="5593556"/>
            <a:ext cx="1895475" cy="752475"/>
          </a:xfrm>
          <a:prstGeom prst="rect">
            <a:avLst/>
          </a:prstGeom>
          <a:solidFill>
            <a:srgbClr val="FFFFFF"/>
          </a:solidFill>
          <a:ln w="2857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Maths Methods &amp;</a:t>
            </a:r>
            <a:endParaRPr kumimoji="0" lang="en-US" altLang="en-US" sz="8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Specialist Maths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8" name="Right Arrow 31">
            <a:extLst>
              <a:ext uri="{FF2B5EF4-FFF2-40B4-BE49-F238E27FC236}">
                <a16:creationId xmlns:a16="http://schemas.microsoft.com/office/drawing/2014/main" id="{D549726B-616E-4636-88AD-5680D172EDBB}"/>
              </a:ext>
            </a:extLst>
          </p:cNvPr>
          <p:cNvSpPr/>
          <p:nvPr/>
        </p:nvSpPr>
        <p:spPr>
          <a:xfrm>
            <a:off x="5898837" y="3795592"/>
            <a:ext cx="361950" cy="152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30" name="Right Arrow 193">
            <a:extLst>
              <a:ext uri="{FF2B5EF4-FFF2-40B4-BE49-F238E27FC236}">
                <a16:creationId xmlns:a16="http://schemas.microsoft.com/office/drawing/2014/main" id="{513F1152-BA45-43CB-B2DF-14FB99941880}"/>
              </a:ext>
            </a:extLst>
          </p:cNvPr>
          <p:cNvSpPr/>
          <p:nvPr/>
        </p:nvSpPr>
        <p:spPr>
          <a:xfrm>
            <a:off x="5817879" y="5881041"/>
            <a:ext cx="361950" cy="152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32" name="Right Arrow 195">
            <a:extLst>
              <a:ext uri="{FF2B5EF4-FFF2-40B4-BE49-F238E27FC236}">
                <a16:creationId xmlns:a16="http://schemas.microsoft.com/office/drawing/2014/main" id="{FAD0896E-8761-4DC8-A384-1257CEE13A8C}"/>
              </a:ext>
            </a:extLst>
          </p:cNvPr>
          <p:cNvSpPr/>
          <p:nvPr/>
        </p:nvSpPr>
        <p:spPr>
          <a:xfrm flipV="1">
            <a:off x="2773490" y="4893524"/>
            <a:ext cx="361950" cy="2095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33" name="Right Arrow 196">
            <a:extLst>
              <a:ext uri="{FF2B5EF4-FFF2-40B4-BE49-F238E27FC236}">
                <a16:creationId xmlns:a16="http://schemas.microsoft.com/office/drawing/2014/main" id="{EAFAEDAA-00A4-454F-B25D-39048EB779BD}"/>
              </a:ext>
            </a:extLst>
          </p:cNvPr>
          <p:cNvSpPr/>
          <p:nvPr/>
        </p:nvSpPr>
        <p:spPr>
          <a:xfrm flipV="1">
            <a:off x="5885607" y="4903245"/>
            <a:ext cx="361950" cy="20955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34" name="Right Arrow 197">
            <a:extLst>
              <a:ext uri="{FF2B5EF4-FFF2-40B4-BE49-F238E27FC236}">
                <a16:creationId xmlns:a16="http://schemas.microsoft.com/office/drawing/2014/main" id="{A39F04DD-BED4-4FF3-96BF-FC71DB7D9509}"/>
              </a:ext>
            </a:extLst>
          </p:cNvPr>
          <p:cNvSpPr/>
          <p:nvPr/>
        </p:nvSpPr>
        <p:spPr>
          <a:xfrm rot="18820982">
            <a:off x="5739089" y="5359236"/>
            <a:ext cx="720725" cy="14414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35" name="Right Arrow 198">
            <a:extLst>
              <a:ext uri="{FF2B5EF4-FFF2-40B4-BE49-F238E27FC236}">
                <a16:creationId xmlns:a16="http://schemas.microsoft.com/office/drawing/2014/main" id="{91D88061-6DB0-4413-A436-EAD435DB3D96}"/>
              </a:ext>
            </a:extLst>
          </p:cNvPr>
          <p:cNvSpPr/>
          <p:nvPr/>
        </p:nvSpPr>
        <p:spPr>
          <a:xfrm rot="2206357">
            <a:off x="2594103" y="5611709"/>
            <a:ext cx="720725" cy="14414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36" name="Right Arrow 199">
            <a:extLst>
              <a:ext uri="{FF2B5EF4-FFF2-40B4-BE49-F238E27FC236}">
                <a16:creationId xmlns:a16="http://schemas.microsoft.com/office/drawing/2014/main" id="{1AD3D399-5B3E-4931-AA10-E08DD7D3BD3C}"/>
              </a:ext>
            </a:extLst>
          </p:cNvPr>
          <p:cNvSpPr/>
          <p:nvPr/>
        </p:nvSpPr>
        <p:spPr>
          <a:xfrm rot="18820982">
            <a:off x="2685900" y="4228880"/>
            <a:ext cx="720725" cy="14414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38" name="Rectangle 35">
            <a:extLst>
              <a:ext uri="{FF2B5EF4-FFF2-40B4-BE49-F238E27FC236}">
                <a16:creationId xmlns:a16="http://schemas.microsoft.com/office/drawing/2014/main" id="{34498408-0484-4561-A362-F1287473020F}"/>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39" name="Rectangle 54">
            <a:extLst>
              <a:ext uri="{FF2B5EF4-FFF2-40B4-BE49-F238E27FC236}">
                <a16:creationId xmlns:a16="http://schemas.microsoft.com/office/drawing/2014/main" id="{0B16B715-E81A-444E-93C7-38BC0453F88B}"/>
              </a:ext>
            </a:extLst>
          </p:cNvPr>
          <p:cNvSpPr>
            <a:spLocks noChangeArrowheads="1"/>
          </p:cNvSpPr>
          <p:nvPr/>
        </p:nvSpPr>
        <p:spPr bwMode="auto">
          <a:xfrm>
            <a:off x="-50249" y="332359"/>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AU"/>
          </a:p>
        </p:txBody>
      </p:sp>
      <p:sp>
        <p:nvSpPr>
          <p:cNvPr id="9" name="TextBox 8">
            <a:extLst>
              <a:ext uri="{FF2B5EF4-FFF2-40B4-BE49-F238E27FC236}">
                <a16:creationId xmlns:a16="http://schemas.microsoft.com/office/drawing/2014/main" id="{969F1824-87BE-4551-838B-F31E315E0CBB}"/>
              </a:ext>
            </a:extLst>
          </p:cNvPr>
          <p:cNvSpPr txBox="1"/>
          <p:nvPr/>
        </p:nvSpPr>
        <p:spPr>
          <a:xfrm>
            <a:off x="3548694" y="1904999"/>
            <a:ext cx="2056239" cy="338554"/>
          </a:xfrm>
          <a:prstGeom prst="rect">
            <a:avLst/>
          </a:prstGeom>
          <a:noFill/>
          <a:ln w="28575">
            <a:solidFill>
              <a:schemeClr val="tx1"/>
            </a:solidFill>
          </a:ln>
        </p:spPr>
        <p:txBody>
          <a:bodyPr wrap="square" rtlCol="0">
            <a:spAutoFit/>
          </a:bodyPr>
          <a:lstStyle/>
          <a:p>
            <a:r>
              <a:rPr lang="en-AU" sz="1600" b="1" dirty="0"/>
              <a:t>Foundation Maths</a:t>
            </a:r>
          </a:p>
        </p:txBody>
      </p:sp>
      <p:sp>
        <p:nvSpPr>
          <p:cNvPr id="29" name="TextBox 28">
            <a:extLst>
              <a:ext uri="{FF2B5EF4-FFF2-40B4-BE49-F238E27FC236}">
                <a16:creationId xmlns:a16="http://schemas.microsoft.com/office/drawing/2014/main" id="{6558DA82-0E99-4DFD-A7CB-C7EE17EB94F3}"/>
              </a:ext>
            </a:extLst>
          </p:cNvPr>
          <p:cNvSpPr txBox="1"/>
          <p:nvPr/>
        </p:nvSpPr>
        <p:spPr>
          <a:xfrm>
            <a:off x="6376216" y="1888122"/>
            <a:ext cx="2056239" cy="338554"/>
          </a:xfrm>
          <a:prstGeom prst="rect">
            <a:avLst/>
          </a:prstGeom>
          <a:noFill/>
          <a:ln w="28575">
            <a:solidFill>
              <a:schemeClr val="tx1"/>
            </a:solidFill>
          </a:ln>
        </p:spPr>
        <p:txBody>
          <a:bodyPr wrap="square" rtlCol="0">
            <a:spAutoFit/>
          </a:bodyPr>
          <a:lstStyle/>
          <a:p>
            <a:r>
              <a:rPr lang="en-AU" sz="1600" b="1" dirty="0"/>
              <a:t>Foundation Maths</a:t>
            </a:r>
          </a:p>
        </p:txBody>
      </p:sp>
      <p:sp>
        <p:nvSpPr>
          <p:cNvPr id="31" name="TextBox 30">
            <a:extLst>
              <a:ext uri="{FF2B5EF4-FFF2-40B4-BE49-F238E27FC236}">
                <a16:creationId xmlns:a16="http://schemas.microsoft.com/office/drawing/2014/main" id="{507211E7-7274-4042-BA24-EE21EE16A759}"/>
              </a:ext>
            </a:extLst>
          </p:cNvPr>
          <p:cNvSpPr txBox="1"/>
          <p:nvPr/>
        </p:nvSpPr>
        <p:spPr>
          <a:xfrm>
            <a:off x="457200" y="2585539"/>
            <a:ext cx="2056239" cy="338554"/>
          </a:xfrm>
          <a:prstGeom prst="rect">
            <a:avLst/>
          </a:prstGeom>
          <a:noFill/>
          <a:ln w="28575">
            <a:solidFill>
              <a:schemeClr val="tx1"/>
            </a:solidFill>
          </a:ln>
        </p:spPr>
        <p:txBody>
          <a:bodyPr wrap="square" rtlCol="0">
            <a:spAutoFit/>
          </a:bodyPr>
          <a:lstStyle/>
          <a:p>
            <a:r>
              <a:rPr lang="en-AU" sz="1600" b="1" dirty="0"/>
              <a:t>General  Maths</a:t>
            </a:r>
          </a:p>
        </p:txBody>
      </p:sp>
      <p:sp>
        <p:nvSpPr>
          <p:cNvPr id="40" name="Right Arrow 198">
            <a:extLst>
              <a:ext uri="{FF2B5EF4-FFF2-40B4-BE49-F238E27FC236}">
                <a16:creationId xmlns:a16="http://schemas.microsoft.com/office/drawing/2014/main" id="{B88921C6-F62E-4B74-9EA9-CCDB7DB44D29}"/>
              </a:ext>
            </a:extLst>
          </p:cNvPr>
          <p:cNvSpPr/>
          <p:nvPr/>
        </p:nvSpPr>
        <p:spPr>
          <a:xfrm rot="2206357">
            <a:off x="2664796" y="3083469"/>
            <a:ext cx="720725" cy="14414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1" name="Right Arrow 199">
            <a:extLst>
              <a:ext uri="{FF2B5EF4-FFF2-40B4-BE49-F238E27FC236}">
                <a16:creationId xmlns:a16="http://schemas.microsoft.com/office/drawing/2014/main" id="{A6180C10-61A6-4C9C-B09E-317BF572A0AF}"/>
              </a:ext>
            </a:extLst>
          </p:cNvPr>
          <p:cNvSpPr/>
          <p:nvPr/>
        </p:nvSpPr>
        <p:spPr>
          <a:xfrm rot="18820982">
            <a:off x="2685899" y="2289776"/>
            <a:ext cx="720725" cy="144145"/>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2" name="Right Arrow 31">
            <a:extLst>
              <a:ext uri="{FF2B5EF4-FFF2-40B4-BE49-F238E27FC236}">
                <a16:creationId xmlns:a16="http://schemas.microsoft.com/office/drawing/2014/main" id="{997E8EDE-ED48-49DB-A648-8308EF90F82A}"/>
              </a:ext>
            </a:extLst>
          </p:cNvPr>
          <p:cNvSpPr/>
          <p:nvPr/>
        </p:nvSpPr>
        <p:spPr>
          <a:xfrm>
            <a:off x="5857698" y="1998076"/>
            <a:ext cx="361950" cy="152400"/>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5" name="Right Arrow 197">
            <a:extLst>
              <a:ext uri="{FF2B5EF4-FFF2-40B4-BE49-F238E27FC236}">
                <a16:creationId xmlns:a16="http://schemas.microsoft.com/office/drawing/2014/main" id="{54888475-5851-4B62-9120-3E1A454B2342}"/>
              </a:ext>
            </a:extLst>
          </p:cNvPr>
          <p:cNvSpPr/>
          <p:nvPr/>
        </p:nvSpPr>
        <p:spPr>
          <a:xfrm rot="18820982">
            <a:off x="5798507" y="4412164"/>
            <a:ext cx="720725" cy="14458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6" name="Right Arrow 197">
            <a:extLst>
              <a:ext uri="{FF2B5EF4-FFF2-40B4-BE49-F238E27FC236}">
                <a16:creationId xmlns:a16="http://schemas.microsoft.com/office/drawing/2014/main" id="{E32593B2-3D6B-4891-A930-3298340D2700}"/>
              </a:ext>
            </a:extLst>
          </p:cNvPr>
          <p:cNvSpPr/>
          <p:nvPr/>
        </p:nvSpPr>
        <p:spPr>
          <a:xfrm rot="18820982">
            <a:off x="5739249" y="3047683"/>
            <a:ext cx="720725" cy="144589"/>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Tree>
    <p:extLst>
      <p:ext uri="{BB962C8B-B14F-4D97-AF65-F5344CB8AC3E}">
        <p14:creationId xmlns:p14="http://schemas.microsoft.com/office/powerpoint/2010/main" val="1714316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2. VCE </a:t>
            </a:r>
            <a:r>
              <a:rPr lang="en-US" dirty="0" err="1"/>
              <a:t>Maths</a:t>
            </a:r>
            <a:r>
              <a:rPr lang="en-US" dirty="0"/>
              <a:t> Methods overview</a:t>
            </a:r>
          </a:p>
        </p:txBody>
      </p:sp>
      <p:sp>
        <p:nvSpPr>
          <p:cNvPr id="5" name="Subtitle 4"/>
          <p:cNvSpPr>
            <a:spLocks noGrp="1"/>
          </p:cNvSpPr>
          <p:nvPr>
            <p:ph type="subTitle" idx="1"/>
          </p:nvPr>
        </p:nvSpPr>
        <p:spPr>
          <a:xfrm>
            <a:off x="879895" y="1635788"/>
            <a:ext cx="7435970" cy="4511794"/>
          </a:xfrm>
        </p:spPr>
        <p:txBody>
          <a:bodyPr/>
          <a:lstStyle/>
          <a:p>
            <a:pPr>
              <a:lnSpc>
                <a:spcPct val="107000"/>
              </a:lnSpc>
              <a:spcAft>
                <a:spcPts val="800"/>
              </a:spcAft>
            </a:pPr>
            <a:r>
              <a:rPr lang="en-AU" sz="1800" b="1" dirty="0">
                <a:effectLst/>
                <a:latin typeface="Calibri" panose="020F0502020204030204" pitchFamily="34" charset="0"/>
                <a:ea typeface="Calibri" panose="020F0502020204030204" pitchFamily="34" charset="0"/>
                <a:cs typeface="Times New Roman" panose="02020603050405020304" pitchFamily="18" charset="0"/>
              </a:rPr>
              <a:t>MATHEMATICAL METHODS Units 1 and 2</a:t>
            </a:r>
            <a:r>
              <a:rPr lang="en-AU" sz="1800" dirty="0">
                <a:effectLst/>
                <a:latin typeface="Calibri" panose="020F0502020204030204" pitchFamily="34" charset="0"/>
                <a:ea typeface="Calibri" panose="020F0502020204030204" pitchFamily="34" charset="0"/>
                <a:cs typeface="Times New Roman" panose="02020603050405020304" pitchFamily="18" charset="0"/>
              </a:rPr>
              <a:t> are completely prescribed and provide an introductory study of simple elementary functions, algebra, calculus, probability and statistics and their applications in a variety of practical and theoretical contexts. They are designed as preparation for Mathematical Methods Units 3 and 4 and cover assumed knowledge and skills for those units.</a:t>
            </a: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AU" sz="1800" b="1" dirty="0">
                <a:effectLst/>
                <a:latin typeface="Calibri" panose="020F0502020204030204" pitchFamily="34" charset="0"/>
                <a:ea typeface="Calibri" panose="020F0502020204030204" pitchFamily="34" charset="0"/>
                <a:cs typeface="Times New Roman" panose="02020603050405020304" pitchFamily="18" charset="0"/>
              </a:rPr>
              <a:t>MATHEMATICAL METHODS Units 3 and 4</a:t>
            </a:r>
            <a:r>
              <a:rPr lang="en-AU" sz="1800" dirty="0">
                <a:effectLst/>
                <a:latin typeface="Calibri" panose="020F0502020204030204" pitchFamily="34" charset="0"/>
                <a:ea typeface="Calibri" panose="020F0502020204030204" pitchFamily="34" charset="0"/>
                <a:cs typeface="Times New Roman" panose="02020603050405020304" pitchFamily="18" charset="0"/>
              </a:rPr>
              <a:t> are completely prescribed and extend the study of simple elementary functions to include combinations of these functions, algebra, calculus, probability and statistics, and their applications in a variety of practical and theoretical contexts. They also provide background for further study in, for example, science, humanities, economics and medicine.</a:t>
            </a:r>
          </a:p>
          <a:p>
            <a:pPr>
              <a:lnSpc>
                <a:spcPct val="107000"/>
              </a:lnSpc>
              <a:spcAft>
                <a:spcPts val="8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4068459427"/>
      </p:ext>
    </p:extLst>
  </p:cSld>
  <p:clrMapOvr>
    <a:masterClrMapping/>
  </p:clrMapOvr>
  <mc:AlternateContent xmlns:mc="http://schemas.openxmlformats.org/markup-compatibility/2006" xmlns:p14="http://schemas.microsoft.com/office/powerpoint/2010/main">
    <mc:Choice Requires="p14">
      <p:transition spd="slow" p14:dur="2000" advTm="43155"/>
    </mc:Choice>
    <mc:Fallback xmlns="">
      <p:transition spd="slow" advTm="43155"/>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Approved Technology</a:t>
            </a:r>
          </a:p>
        </p:txBody>
      </p:sp>
      <p:sp>
        <p:nvSpPr>
          <p:cNvPr id="5" name="Subtitle 4"/>
          <p:cNvSpPr>
            <a:spLocks noGrp="1"/>
          </p:cNvSpPr>
          <p:nvPr>
            <p:ph type="subTitle" idx="1"/>
          </p:nvPr>
        </p:nvSpPr>
        <p:spPr>
          <a:xfrm>
            <a:off x="761190" y="1681927"/>
            <a:ext cx="2418108" cy="4023140"/>
          </a:xfrm>
        </p:spPr>
        <p:txBody>
          <a:bodyPr/>
          <a:lstStyle/>
          <a:p>
            <a:pPr lvl="0">
              <a:lnSpc>
                <a:spcPct val="107000"/>
              </a:lnSpc>
              <a:spcAft>
                <a:spcPts val="0"/>
              </a:spcAft>
            </a:pPr>
            <a:r>
              <a:rPr lang="en-AU" sz="2400" dirty="0">
                <a:latin typeface="Calibri" panose="020F0502020204030204" pitchFamily="34" charset="0"/>
                <a:ea typeface="Calibri" panose="020F0502020204030204" pitchFamily="34" charset="0"/>
                <a:cs typeface="Times New Roman" panose="02020603050405020304" pitchFamily="18" charset="0"/>
              </a:rPr>
              <a:t>At Seymour College we use the TI-</a:t>
            </a:r>
            <a:r>
              <a:rPr lang="en-AU" sz="2400" dirty="0" err="1">
                <a:latin typeface="Calibri" panose="020F0502020204030204" pitchFamily="34" charset="0"/>
                <a:ea typeface="Calibri" panose="020F0502020204030204" pitchFamily="34" charset="0"/>
                <a:cs typeface="Times New Roman" panose="02020603050405020304" pitchFamily="18" charset="0"/>
              </a:rPr>
              <a:t>Nspire</a:t>
            </a:r>
            <a:r>
              <a:rPr lang="en-AU" sz="2400" dirty="0">
                <a:latin typeface="Calibri" panose="020F0502020204030204" pitchFamily="34" charset="0"/>
                <a:ea typeface="Calibri" panose="020F0502020204030204" pitchFamily="34" charset="0"/>
                <a:cs typeface="Times New Roman" panose="02020603050405020304" pitchFamily="18" charset="0"/>
              </a:rPr>
              <a:t> CAS calculator for all VCE Maths Subjects.</a:t>
            </a:r>
            <a:endParaRPr lang="en-AU"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6" name="Picture 5">
            <a:extLst>
              <a:ext uri="{FF2B5EF4-FFF2-40B4-BE49-F238E27FC236}">
                <a16:creationId xmlns:a16="http://schemas.microsoft.com/office/drawing/2014/main" id="{A10D7B2B-DCEF-4706-B752-B8F8751DC781}"/>
              </a:ext>
            </a:extLst>
          </p:cNvPr>
          <p:cNvPicPr>
            <a:picLocks noChangeAspect="1"/>
          </p:cNvPicPr>
          <p:nvPr/>
        </p:nvPicPr>
        <p:blipFill>
          <a:blip r:embed="rId2"/>
          <a:stretch>
            <a:fillRect/>
          </a:stretch>
        </p:blipFill>
        <p:spPr>
          <a:xfrm>
            <a:off x="4403993" y="555621"/>
            <a:ext cx="3305102" cy="5746830"/>
          </a:xfrm>
          <a:prstGeom prst="rect">
            <a:avLst/>
          </a:prstGeom>
        </p:spPr>
      </p:pic>
    </p:spTree>
    <p:extLst>
      <p:ext uri="{BB962C8B-B14F-4D97-AF65-F5344CB8AC3E}">
        <p14:creationId xmlns:p14="http://schemas.microsoft.com/office/powerpoint/2010/main" val="275075241"/>
      </p:ext>
    </p:extLst>
  </p:cSld>
  <p:clrMapOvr>
    <a:masterClrMapping/>
  </p:clrMapOvr>
  <mc:AlternateContent xmlns:mc="http://schemas.openxmlformats.org/markup-compatibility/2006" xmlns:p14="http://schemas.microsoft.com/office/powerpoint/2010/main">
    <mc:Choice Requires="p14">
      <p:transition spd="slow" p14:dur="2000" advTm="51850"/>
    </mc:Choice>
    <mc:Fallback xmlns="">
      <p:transition spd="slow" advTm="5185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949517"/>
            <a:ext cx="6392174" cy="498768"/>
          </a:xfrm>
        </p:spPr>
        <p:txBody>
          <a:bodyPr/>
          <a:lstStyle/>
          <a:p>
            <a:r>
              <a:rPr lang="en-US" dirty="0"/>
              <a:t>Assessment – School Based</a:t>
            </a:r>
          </a:p>
        </p:txBody>
      </p:sp>
      <p:sp>
        <p:nvSpPr>
          <p:cNvPr id="8" name="Subtitle 7">
            <a:extLst>
              <a:ext uri="{FF2B5EF4-FFF2-40B4-BE49-F238E27FC236}">
                <a16:creationId xmlns:a16="http://schemas.microsoft.com/office/drawing/2014/main" id="{C902A4AF-D3D4-48B4-8B98-7D63FC1C2D94}"/>
              </a:ext>
            </a:extLst>
          </p:cNvPr>
          <p:cNvSpPr>
            <a:spLocks noGrp="1"/>
          </p:cNvSpPr>
          <p:nvPr>
            <p:ph type="subTitle" idx="1"/>
          </p:nvPr>
        </p:nvSpPr>
        <p:spPr>
          <a:xfrm>
            <a:off x="457201" y="1448285"/>
            <a:ext cx="8377310" cy="4413321"/>
          </a:xfrm>
        </p:spPr>
        <p:txBody>
          <a:bodyPr/>
          <a:lstStyle/>
          <a:p>
            <a:r>
              <a:rPr lang="en-AU" dirty="0"/>
              <a:t>Contribution to final assessment School-assessed Coursework will contribute 20 per cent to the study score for each of Units 3 and 4. </a:t>
            </a:r>
          </a:p>
          <a:p>
            <a:endParaRPr lang="en-AU" dirty="0"/>
          </a:p>
          <a:p>
            <a:r>
              <a:rPr lang="en-AU" b="1" u="sng" dirty="0"/>
              <a:t>UNIT 3</a:t>
            </a:r>
          </a:p>
          <a:p>
            <a:r>
              <a:rPr lang="en-AU" dirty="0"/>
              <a:t>Application task A function and calculus-based mathematical investigation of a practical or theoretical context.</a:t>
            </a:r>
          </a:p>
          <a:p>
            <a:r>
              <a:rPr lang="en-AU" dirty="0"/>
              <a:t>The application task is to be of 4–6 hours duration over a period of 1–2 weeks.</a:t>
            </a:r>
          </a:p>
          <a:p>
            <a:endParaRPr lang="en-AU" dirty="0"/>
          </a:p>
          <a:p>
            <a:r>
              <a:rPr lang="en-AU" b="1" u="sng" dirty="0"/>
              <a:t>UNIT 4</a:t>
            </a:r>
          </a:p>
          <a:p>
            <a:r>
              <a:rPr lang="en-AU" dirty="0"/>
              <a:t>Two Problem solving and Modelling tasks:</a:t>
            </a:r>
          </a:p>
          <a:p>
            <a:r>
              <a:rPr lang="en-AU" dirty="0"/>
              <a:t>Task 1 : Functions and Calculus</a:t>
            </a:r>
          </a:p>
          <a:p>
            <a:r>
              <a:rPr lang="en-AU" dirty="0"/>
              <a:t>Task 2: Probability and Statistics</a:t>
            </a:r>
          </a:p>
          <a:p>
            <a:r>
              <a:rPr lang="en-AU" dirty="0"/>
              <a:t>The modelling or problem-solving tasks are to be of 2–3 hours duration over a period of 1 week.</a:t>
            </a:r>
          </a:p>
        </p:txBody>
      </p:sp>
    </p:spTree>
    <p:extLst>
      <p:ext uri="{BB962C8B-B14F-4D97-AF65-F5344CB8AC3E}">
        <p14:creationId xmlns:p14="http://schemas.microsoft.com/office/powerpoint/2010/main" val="1289260000"/>
      </p:ext>
    </p:extLst>
  </p:cSld>
  <p:clrMapOvr>
    <a:masterClrMapping/>
  </p:clrMapOvr>
  <mc:AlternateContent xmlns:mc="http://schemas.openxmlformats.org/markup-compatibility/2006" xmlns:p14="http://schemas.microsoft.com/office/powerpoint/2010/main">
    <mc:Choice Requires="p14">
      <p:transition spd="slow" p14:dur="2000" advTm="60934"/>
    </mc:Choice>
    <mc:Fallback xmlns="">
      <p:transition spd="slow" advTm="60934"/>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4911" y="450749"/>
            <a:ext cx="4393079" cy="498768"/>
          </a:xfrm>
        </p:spPr>
        <p:txBody>
          <a:bodyPr/>
          <a:lstStyle/>
          <a:p>
            <a:r>
              <a:rPr lang="en-US" dirty="0"/>
              <a:t>Assessment - External</a:t>
            </a:r>
          </a:p>
        </p:txBody>
      </p:sp>
      <p:sp>
        <p:nvSpPr>
          <p:cNvPr id="5" name="Subtitle 4"/>
          <p:cNvSpPr>
            <a:spLocks noGrp="1"/>
          </p:cNvSpPr>
          <p:nvPr>
            <p:ph type="subTitle" idx="1"/>
          </p:nvPr>
        </p:nvSpPr>
        <p:spPr>
          <a:xfrm>
            <a:off x="604911" y="1067595"/>
            <a:ext cx="7314138" cy="4722810"/>
          </a:xfrm>
        </p:spPr>
        <p:txBody>
          <a:bodyPr/>
          <a:lstStyle/>
          <a:p>
            <a:pPr>
              <a:lnSpc>
                <a:spcPct val="107000"/>
              </a:lnSpc>
              <a:spcAft>
                <a:spcPts val="800"/>
              </a:spcAft>
            </a:pPr>
            <a:r>
              <a:rPr lang="en-AU" sz="2400" b="1" u="sng" dirty="0">
                <a:effectLst/>
                <a:latin typeface="Calibri" panose="020F0502020204030204" pitchFamily="34" charset="0"/>
                <a:ea typeface="Calibri" panose="020F0502020204030204" pitchFamily="34" charset="0"/>
                <a:cs typeface="Times New Roman" panose="02020603050405020304" pitchFamily="18" charset="0"/>
              </a:rPr>
              <a:t>END OF YEAR EXAMINATIONS</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b="1" u="sng" dirty="0">
                <a:effectLst/>
                <a:latin typeface="Calibri" panose="020F0502020204030204" pitchFamily="34" charset="0"/>
                <a:ea typeface="Calibri" panose="020F0502020204030204" pitchFamily="34" charset="0"/>
                <a:cs typeface="Times New Roman" panose="02020603050405020304" pitchFamily="18" charset="0"/>
              </a:rPr>
              <a:t>Examination 1</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Calibri" panose="020F0502020204030204" pitchFamily="34" charset="0"/>
                <a:ea typeface="Calibri" panose="020F0502020204030204" pitchFamily="34" charset="0"/>
                <a:cs typeface="Times New Roman" panose="02020603050405020304" pitchFamily="18" charset="0"/>
              </a:rPr>
              <a:t>Short answer and no technology</a:t>
            </a:r>
          </a:p>
          <a:p>
            <a:pPr>
              <a:lnSpc>
                <a:spcPct val="107000"/>
              </a:lnSpc>
              <a:spcAft>
                <a:spcPts val="800"/>
              </a:spcAft>
            </a:pPr>
            <a:r>
              <a:rPr lang="en-AU" sz="2000" dirty="0">
                <a:effectLst/>
                <a:latin typeface="Calibri" panose="020F0502020204030204" pitchFamily="34" charset="0"/>
                <a:ea typeface="Calibri" panose="020F0502020204030204" pitchFamily="34" charset="0"/>
                <a:cs typeface="Times New Roman" panose="02020603050405020304" pitchFamily="18" charset="0"/>
              </a:rPr>
              <a:t>Duration: 1 hour</a:t>
            </a:r>
          </a:p>
          <a:p>
            <a:pPr>
              <a:lnSpc>
                <a:spcPct val="107000"/>
              </a:lnSpc>
              <a:spcAft>
                <a:spcPts val="800"/>
              </a:spcAft>
            </a:pPr>
            <a:r>
              <a:rPr lang="en-AU" sz="2000" b="1" u="sng" dirty="0">
                <a:effectLst/>
                <a:latin typeface="Calibri" panose="020F0502020204030204" pitchFamily="34" charset="0"/>
                <a:ea typeface="Calibri" panose="020F0502020204030204" pitchFamily="34" charset="0"/>
                <a:cs typeface="Times New Roman" panose="02020603050405020304" pitchFamily="18" charset="0"/>
              </a:rPr>
              <a:t>Examination 2</a:t>
            </a:r>
            <a:endParaRPr lang="en-AU" sz="2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AU" sz="2000" dirty="0">
                <a:effectLst/>
                <a:latin typeface="Calibri" panose="020F0502020204030204" pitchFamily="34" charset="0"/>
                <a:ea typeface="Calibri" panose="020F0502020204030204" pitchFamily="34" charset="0"/>
                <a:cs typeface="Times New Roman" panose="02020603050405020304" pitchFamily="18" charset="0"/>
              </a:rPr>
              <a:t>Multiple choice and Extended answer</a:t>
            </a:r>
          </a:p>
          <a:p>
            <a:pPr>
              <a:lnSpc>
                <a:spcPct val="107000"/>
              </a:lnSpc>
              <a:spcAft>
                <a:spcPts val="800"/>
              </a:spcAft>
            </a:pPr>
            <a:r>
              <a:rPr lang="en-AU" sz="2000" dirty="0">
                <a:effectLst/>
                <a:latin typeface="Calibri" panose="020F0502020204030204" pitchFamily="34" charset="0"/>
                <a:ea typeface="Calibri" panose="020F0502020204030204" pitchFamily="34" charset="0"/>
                <a:cs typeface="Times New Roman" panose="02020603050405020304" pitchFamily="18" charset="0"/>
              </a:rPr>
              <a:t>Technology plus bound book</a:t>
            </a:r>
          </a:p>
          <a:p>
            <a:pPr>
              <a:lnSpc>
                <a:spcPct val="107000"/>
              </a:lnSpc>
              <a:spcAft>
                <a:spcPts val="800"/>
              </a:spcAft>
            </a:pPr>
            <a:r>
              <a:rPr lang="en-AU" sz="2000" dirty="0">
                <a:effectLst/>
                <a:latin typeface="Calibri" panose="020F0502020204030204" pitchFamily="34" charset="0"/>
                <a:ea typeface="Calibri" panose="020F0502020204030204" pitchFamily="34" charset="0"/>
                <a:cs typeface="Times New Roman" panose="02020603050405020304" pitchFamily="18" charset="0"/>
              </a:rPr>
              <a:t>Duration: 2 hours</a:t>
            </a:r>
          </a:p>
          <a:p>
            <a:pPr>
              <a:lnSpc>
                <a:spcPct val="107000"/>
              </a:lnSpc>
              <a:spcAft>
                <a:spcPts val="800"/>
              </a:spcAft>
            </a:pPr>
            <a:endParaRPr lang="en-AU"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475139133"/>
      </p:ext>
    </p:extLst>
  </p:cSld>
  <p:clrMapOvr>
    <a:masterClrMapping/>
  </p:clrMapOvr>
  <mc:AlternateContent xmlns:mc="http://schemas.openxmlformats.org/markup-compatibility/2006" xmlns:p14="http://schemas.microsoft.com/office/powerpoint/2010/main">
    <mc:Choice Requires="p14">
      <p:transition spd="slow" p14:dur="2000" advTm="63068"/>
    </mc:Choice>
    <mc:Fallback xmlns="">
      <p:transition spd="slow" advTm="6306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443663"/>
            <a:ext cx="6392174" cy="498768"/>
          </a:xfrm>
        </p:spPr>
        <p:txBody>
          <a:bodyPr/>
          <a:lstStyle/>
          <a:p>
            <a:r>
              <a:rPr lang="en-US" dirty="0"/>
              <a:t>Careers and pathways</a:t>
            </a:r>
          </a:p>
        </p:txBody>
      </p:sp>
      <p:sp>
        <p:nvSpPr>
          <p:cNvPr id="3" name="Subtitle 2">
            <a:extLst>
              <a:ext uri="{FF2B5EF4-FFF2-40B4-BE49-F238E27FC236}">
                <a16:creationId xmlns:a16="http://schemas.microsoft.com/office/drawing/2014/main" id="{EC8BB767-74BE-4117-9E41-7E69805E7729}"/>
              </a:ext>
            </a:extLst>
          </p:cNvPr>
          <p:cNvSpPr>
            <a:spLocks noGrp="1"/>
          </p:cNvSpPr>
          <p:nvPr>
            <p:ph type="subTitle" idx="1"/>
          </p:nvPr>
        </p:nvSpPr>
        <p:spPr>
          <a:xfrm>
            <a:off x="457201" y="1096593"/>
            <a:ext cx="7200732" cy="1638762"/>
          </a:xfrm>
        </p:spPr>
        <p:txBody>
          <a:bodyPr/>
          <a:lstStyle/>
          <a:p>
            <a:r>
              <a:rPr lang="en-AU" b="0" i="0" dirty="0">
                <a:solidFill>
                  <a:srgbClr val="595C61"/>
                </a:solidFill>
                <a:effectLst/>
                <a:latin typeface="Hind"/>
              </a:rPr>
              <a:t> A lot of courses, particularly in the fields of science, economics, engineering and biomedicine require students to have completed Maths Methods.</a:t>
            </a:r>
            <a:endParaRPr lang="en-AU" dirty="0"/>
          </a:p>
        </p:txBody>
      </p:sp>
      <p:sp>
        <p:nvSpPr>
          <p:cNvPr id="8" name="TextBox 7">
            <a:extLst>
              <a:ext uri="{FF2B5EF4-FFF2-40B4-BE49-F238E27FC236}">
                <a16:creationId xmlns:a16="http://schemas.microsoft.com/office/drawing/2014/main" id="{190D81E2-5FE9-4799-93B0-2FFD56A9E7B9}"/>
              </a:ext>
            </a:extLst>
          </p:cNvPr>
          <p:cNvSpPr txBox="1"/>
          <p:nvPr/>
        </p:nvSpPr>
        <p:spPr>
          <a:xfrm>
            <a:off x="457199" y="2193474"/>
            <a:ext cx="8229599" cy="3970318"/>
          </a:xfrm>
          <a:prstGeom prst="rect">
            <a:avLst/>
          </a:prstGeom>
          <a:noFill/>
        </p:spPr>
        <p:txBody>
          <a:bodyPr wrap="square">
            <a:spAutoFit/>
          </a:bodyPr>
          <a:lstStyle/>
          <a:p>
            <a:pPr algn="l"/>
            <a:r>
              <a:rPr lang="en-AU" b="1" i="0" dirty="0">
                <a:solidFill>
                  <a:srgbClr val="000080"/>
                </a:solidFill>
                <a:effectLst/>
                <a:latin typeface="Lato"/>
              </a:rPr>
              <a:t>Looking to the Future with Mathematical Methods CAS…….</a:t>
            </a:r>
            <a:endParaRPr lang="en-AU" b="0" i="0" dirty="0">
              <a:solidFill>
                <a:srgbClr val="2D3B45"/>
              </a:solidFill>
              <a:effectLst/>
              <a:latin typeface="Lato"/>
            </a:endParaRPr>
          </a:p>
          <a:p>
            <a:pPr algn="l"/>
            <a:r>
              <a:rPr lang="en-AU" b="1" i="0" dirty="0">
                <a:solidFill>
                  <a:srgbClr val="2D3B45"/>
                </a:solidFill>
                <a:effectLst/>
                <a:latin typeface="Lato"/>
              </a:rPr>
              <a:t>Post-secondary Education: </a:t>
            </a:r>
            <a:r>
              <a:rPr lang="en-AU" b="0" i="0" dirty="0">
                <a:solidFill>
                  <a:srgbClr val="2D3B45"/>
                </a:solidFill>
                <a:effectLst/>
                <a:latin typeface="Lato"/>
              </a:rPr>
              <a:t>Engineering, Computer Science, Medicine, Biomedicine, Dentistry, Veterinary Science, Accounting, Commerce, Information Technology, Aviation, Nanotechnology, Radiography, Pharmacy, Science, Applied Science, Environments, etc.</a:t>
            </a:r>
          </a:p>
          <a:p>
            <a:pPr algn="l"/>
            <a:endParaRPr lang="en-AU" b="0" i="0" dirty="0">
              <a:solidFill>
                <a:srgbClr val="2D3B45"/>
              </a:solidFill>
              <a:effectLst/>
              <a:latin typeface="Lato"/>
            </a:endParaRPr>
          </a:p>
          <a:p>
            <a:pPr algn="l"/>
            <a:r>
              <a:rPr lang="en-AU" b="1" i="0" dirty="0">
                <a:solidFill>
                  <a:srgbClr val="2D3B45"/>
                </a:solidFill>
                <a:effectLst/>
                <a:latin typeface="Lato"/>
              </a:rPr>
              <a:t>Employment: </a:t>
            </a:r>
            <a:r>
              <a:rPr lang="en-AU" b="0" i="0" dirty="0">
                <a:solidFill>
                  <a:srgbClr val="2D3B45"/>
                </a:solidFill>
                <a:effectLst/>
                <a:latin typeface="Lato"/>
              </a:rPr>
              <a:t>Engineer, Accountant, Surveyor, Pilot, Geophysicist, Medical Practitioner, Computer Programmer, Biochemist, Naval Architect, Meteorologist, Optometrist, Psychiatrist, Quantity Surveyor, Mathematics Teacher, Astronomer, Financial Advisor, Actuary, Army/Navy/Airforce Officer…</a:t>
            </a:r>
          </a:p>
          <a:p>
            <a:pPr algn="l"/>
            <a:endParaRPr lang="en-AU" b="0" i="0" dirty="0">
              <a:solidFill>
                <a:srgbClr val="2D3B45"/>
              </a:solidFill>
              <a:effectLst/>
              <a:latin typeface="Lato"/>
            </a:endParaRPr>
          </a:p>
          <a:p>
            <a:pPr algn="l"/>
            <a:r>
              <a:rPr lang="en-AU" b="1" i="0" dirty="0">
                <a:solidFill>
                  <a:srgbClr val="2D3B45"/>
                </a:solidFill>
                <a:effectLst/>
                <a:latin typeface="Lato"/>
              </a:rPr>
              <a:t>Life Skills: </a:t>
            </a:r>
            <a:r>
              <a:rPr lang="en-AU" b="0" i="0" dirty="0">
                <a:solidFill>
                  <a:srgbClr val="2D3B45"/>
                </a:solidFill>
                <a:effectLst/>
                <a:latin typeface="Lato"/>
              </a:rPr>
              <a:t>This subject teaches students to break down difficult and long problems into logical sequences. It will aid with the development of strong mathematical problem solving skills useful in both work and in daily life</a:t>
            </a:r>
          </a:p>
        </p:txBody>
      </p:sp>
    </p:spTree>
    <p:extLst>
      <p:ext uri="{BB962C8B-B14F-4D97-AF65-F5344CB8AC3E}">
        <p14:creationId xmlns:p14="http://schemas.microsoft.com/office/powerpoint/2010/main" val="3044394219"/>
      </p:ext>
    </p:extLst>
  </p:cSld>
  <p:clrMapOvr>
    <a:masterClrMapping/>
  </p:clrMapOvr>
  <mc:AlternateContent xmlns:mc="http://schemas.openxmlformats.org/markup-compatibility/2006" xmlns:p14="http://schemas.microsoft.com/office/powerpoint/2010/main">
    <mc:Choice Requires="p14">
      <p:transition spd="slow" p14:dur="2000" advTm="92683"/>
    </mc:Choice>
    <mc:Fallback xmlns="">
      <p:transition spd="slow" advTm="92683"/>
    </mc:Fallback>
  </mc:AlternateConten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2809</TotalTime>
  <Words>524</Words>
  <Application>Microsoft Office PowerPoint</Application>
  <PresentationFormat>On-screen Show (4:3)</PresentationFormat>
  <Paragraphs>87</Paragraphs>
  <Slides>9</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9</vt:i4>
      </vt:variant>
    </vt:vector>
  </HeadingPairs>
  <TitlesOfParts>
    <vt:vector size="20" baseType="lpstr">
      <vt:lpstr>Arial</vt:lpstr>
      <vt:lpstr>Calibri</vt:lpstr>
      <vt:lpstr>Hind</vt:lpstr>
      <vt:lpstr>Lato</vt:lpstr>
      <vt:lpstr>Museo 300</vt:lpstr>
      <vt:lpstr>Museo 500</vt:lpstr>
      <vt:lpstr>Museo 700</vt:lpstr>
      <vt:lpstr>Symbol</vt:lpstr>
      <vt:lpstr>Times New Roman</vt:lpstr>
      <vt:lpstr>Office Theme</vt:lpstr>
      <vt:lpstr>Custom Design</vt:lpstr>
      <vt:lpstr>VCE Maths Methods</vt:lpstr>
      <vt:lpstr>Contents</vt:lpstr>
      <vt:lpstr>Maths Combinations</vt:lpstr>
      <vt:lpstr>1.  Maths Pathways</vt:lpstr>
      <vt:lpstr>2. VCE Maths Methods overview</vt:lpstr>
      <vt:lpstr>Approved Technology</vt:lpstr>
      <vt:lpstr>Assessment – School Based</vt:lpstr>
      <vt:lpstr>Assessment - External</vt:lpstr>
      <vt:lpstr>Careers and pathways</vt:lpstr>
    </vt:vector>
  </TitlesOfParts>
  <Company>X S 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Olax</dc:creator>
  <cp:lastModifiedBy>Tracie Baker</cp:lastModifiedBy>
  <cp:revision>33</cp:revision>
  <dcterms:created xsi:type="dcterms:W3CDTF">2015-02-16T04:39:47Z</dcterms:created>
  <dcterms:modified xsi:type="dcterms:W3CDTF">2023-07-12T01:17:14Z</dcterms:modified>
</cp:coreProperties>
</file>