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3" r:id="rId2"/>
  </p:sldMasterIdLst>
  <p:notesMasterIdLst>
    <p:notesMasterId r:id="rId8"/>
  </p:notesMasterIdLst>
  <p:sldIdLst>
    <p:sldId id="260" r:id="rId3"/>
    <p:sldId id="261" r:id="rId4"/>
    <p:sldId id="259" r:id="rId5"/>
    <p:sldId id="265" r:id="rId6"/>
    <p:sldId id="266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FF"/>
    <a:srgbClr val="003399"/>
    <a:srgbClr val="0066CC"/>
    <a:srgbClr val="990066"/>
    <a:srgbClr val="66CC00"/>
    <a:srgbClr val="00CCFF"/>
    <a:srgbClr val="00CC33"/>
    <a:srgbClr val="00CC00"/>
    <a:srgbClr val="00FF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844" autoAdjust="0"/>
  </p:normalViewPr>
  <p:slideViewPr>
    <p:cSldViewPr snapToGrid="0" snapToObjects="1">
      <p:cViewPr varScale="1">
        <p:scale>
          <a:sx n="66" d="100"/>
          <a:sy n="66" d="100"/>
        </p:scale>
        <p:origin x="128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2B5E0-8E80-4F62-B984-D3F77F887A87}" type="datetimeFigureOut">
              <a:rPr lang="en-AU" smtClean="0"/>
              <a:t>24/07/2023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7BE5D-E459-4904-9AB6-9DCF09EDD64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2360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BE5D-E459-4904-9AB6-9DCF09EDD645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8611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BE5D-E459-4904-9AB6-9DCF09EDD645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6766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BE5D-E459-4904-9AB6-9DCF09EDD645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8785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949517"/>
            <a:ext cx="1533129" cy="49876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CCFF"/>
                </a:solidFill>
                <a:latin typeface="Museo 700"/>
              </a:defRPr>
            </a:lvl1pPr>
          </a:lstStyle>
          <a:p>
            <a:r>
              <a:rPr lang="en-AU" dirty="0"/>
              <a:t>Contents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67628" y="1635787"/>
            <a:ext cx="6701114" cy="4194487"/>
          </a:xfrm>
          <a:prstGeom prst="rect">
            <a:avLst/>
          </a:prstGeom>
        </p:spPr>
        <p:txBody>
          <a:bodyPr/>
          <a:lstStyle>
            <a:lvl1pPr marL="342900" indent="-342900" algn="l">
              <a:buAutoNum type="arabicPeriod"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Seymour overview</a:t>
            </a:r>
          </a:p>
          <a:p>
            <a:r>
              <a:rPr lang="en-AU" dirty="0"/>
              <a:t>Chapter one title goes here</a:t>
            </a:r>
          </a:p>
          <a:p>
            <a:r>
              <a:rPr lang="en-AU" dirty="0"/>
              <a:t>Chapter two goes here</a:t>
            </a:r>
          </a:p>
          <a:p>
            <a:r>
              <a:rPr lang="en-AU" dirty="0"/>
              <a:t>Chapter three goes here</a:t>
            </a:r>
          </a:p>
          <a:p>
            <a:r>
              <a:rPr lang="en-AU" dirty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166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949517"/>
            <a:ext cx="4393079" cy="49876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66CC00"/>
                </a:solidFill>
                <a:latin typeface="Museo 700"/>
              </a:defRPr>
            </a:lvl1pPr>
          </a:lstStyle>
          <a:p>
            <a:r>
              <a:rPr lang="en-AU" dirty="0"/>
              <a:t>1. Seymour overview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67627" y="1635788"/>
            <a:ext cx="6390305" cy="163876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err="1"/>
              <a:t>Dipicid</a:t>
            </a:r>
            <a:r>
              <a:rPr lang="en-AU" dirty="0"/>
              <a:t> </a:t>
            </a:r>
            <a:r>
              <a:rPr lang="en-AU" dirty="0" err="1"/>
              <a:t>etur</a:t>
            </a:r>
            <a:r>
              <a:rPr lang="en-AU" dirty="0"/>
              <a:t> arum </a:t>
            </a:r>
            <a:r>
              <a:rPr lang="en-AU" dirty="0" err="1"/>
              <a:t>dus</a:t>
            </a:r>
            <a:r>
              <a:rPr lang="en-AU" dirty="0"/>
              <a:t>, </a:t>
            </a:r>
            <a:r>
              <a:rPr lang="en-AU" dirty="0" err="1"/>
              <a:t>idesti</a:t>
            </a:r>
            <a:r>
              <a:rPr lang="en-AU" dirty="0"/>
              <a:t> </a:t>
            </a:r>
            <a:r>
              <a:rPr lang="en-AU" dirty="0" err="1"/>
              <a:t>optur</a:t>
            </a:r>
            <a:r>
              <a:rPr lang="en-AU" dirty="0"/>
              <a:t> </a:t>
            </a:r>
            <a:r>
              <a:rPr lang="en-AU" dirty="0" err="1"/>
              <a:t>aut</a:t>
            </a:r>
            <a:r>
              <a:rPr lang="en-AU" dirty="0"/>
              <a:t> </a:t>
            </a:r>
            <a:r>
              <a:rPr lang="en-AU" dirty="0" err="1"/>
              <a:t>faceatenihit</a:t>
            </a:r>
            <a:r>
              <a:rPr lang="en-AU" dirty="0"/>
              <a:t> </a:t>
            </a:r>
            <a:r>
              <a:rPr lang="en-AU" dirty="0" err="1"/>
              <a:t>alitiis</a:t>
            </a:r>
            <a:r>
              <a:rPr lang="en-AU" dirty="0"/>
              <a:t> </a:t>
            </a:r>
            <a:r>
              <a:rPr lang="en-AU" dirty="0" err="1"/>
              <a:t>etur</a:t>
            </a:r>
            <a:r>
              <a:rPr lang="en-AU" dirty="0"/>
              <a:t>? </a:t>
            </a:r>
            <a:r>
              <a:rPr lang="en-AU" dirty="0" err="1"/>
              <a:t>Daectur</a:t>
            </a:r>
            <a:r>
              <a:rPr lang="en-AU" dirty="0"/>
              <a:t> </a:t>
            </a:r>
            <a:r>
              <a:rPr lang="en-AU" dirty="0" err="1"/>
              <a:t>magnimin</a:t>
            </a:r>
            <a:r>
              <a:rPr lang="en-AU" dirty="0"/>
              <a:t> </a:t>
            </a:r>
            <a:r>
              <a:rPr lang="en-AU" dirty="0" err="1"/>
              <a:t>eaquistempor</a:t>
            </a:r>
            <a:r>
              <a:rPr lang="en-AU" dirty="0"/>
              <a:t> am </a:t>
            </a:r>
            <a:r>
              <a:rPr lang="en-AU" dirty="0" err="1"/>
              <a:t>volorpore</a:t>
            </a:r>
            <a:r>
              <a:rPr lang="en-AU" dirty="0"/>
              <a:t>, </a:t>
            </a:r>
            <a:r>
              <a:rPr lang="en-AU" dirty="0" err="1"/>
              <a:t>consequae</a:t>
            </a:r>
            <a:r>
              <a:rPr lang="en-AU" dirty="0"/>
              <a:t> </a:t>
            </a:r>
            <a:r>
              <a:rPr lang="en-AU" dirty="0" err="1"/>
              <a:t>ofﬁ</a:t>
            </a:r>
            <a:r>
              <a:rPr lang="en-AU" dirty="0"/>
              <a:t> </a:t>
            </a:r>
            <a:r>
              <a:rPr lang="en-AU" dirty="0" err="1"/>
              <a:t>cto</a:t>
            </a:r>
            <a:r>
              <a:rPr lang="en-AU" dirty="0"/>
              <a:t> </a:t>
            </a:r>
            <a:r>
              <a:rPr lang="en-AU" dirty="0" err="1"/>
              <a:t>bla</a:t>
            </a:r>
            <a:r>
              <a:rPr lang="en-AU" dirty="0"/>
              <a:t> </a:t>
            </a:r>
            <a:r>
              <a:rPr lang="en-AU" dirty="0" err="1"/>
              <a:t>aboria</a:t>
            </a:r>
            <a:r>
              <a:rPr lang="en-AU" dirty="0"/>
              <a:t> </a:t>
            </a:r>
            <a:r>
              <a:rPr lang="en-AU" dirty="0" err="1"/>
              <a:t>cumet</a:t>
            </a:r>
            <a:r>
              <a:rPr lang="en-AU" dirty="0"/>
              <a:t> </a:t>
            </a:r>
            <a:r>
              <a:rPr lang="en-AU" dirty="0" err="1"/>
              <a:t>optatquistis</a:t>
            </a:r>
            <a:r>
              <a:rPr lang="en-AU" dirty="0"/>
              <a:t> </a:t>
            </a:r>
            <a:r>
              <a:rPr lang="en-AU" dirty="0" err="1"/>
              <a:t>ium</a:t>
            </a:r>
            <a:r>
              <a:rPr lang="en-AU" dirty="0"/>
              <a:t> </a:t>
            </a:r>
            <a:r>
              <a:rPr lang="en-AU" dirty="0" err="1"/>
              <a:t>fuga</a:t>
            </a:r>
            <a:r>
              <a:rPr lang="en-AU" dirty="0"/>
              <a:t>. </a:t>
            </a:r>
            <a:r>
              <a:rPr lang="en-AU" dirty="0" err="1"/>
              <a:t>Nem</a:t>
            </a:r>
            <a:r>
              <a:rPr lang="en-AU" dirty="0"/>
              <a:t>. </a:t>
            </a:r>
            <a:r>
              <a:rPr lang="en-AU" dirty="0" err="1"/>
              <a:t>Ehendam</a:t>
            </a:r>
            <a:r>
              <a:rPr lang="en-AU" dirty="0"/>
              <a:t> </a:t>
            </a:r>
            <a:r>
              <a:rPr lang="en-AU" dirty="0" err="1"/>
              <a:t>ea</a:t>
            </a:r>
            <a:r>
              <a:rPr lang="en-AU" dirty="0"/>
              <a:t> cum is </a:t>
            </a:r>
            <a:r>
              <a:rPr lang="en-AU" dirty="0" err="1"/>
              <a:t>il</a:t>
            </a:r>
            <a:r>
              <a:rPr lang="en-AU" dirty="0"/>
              <a:t> </a:t>
            </a:r>
            <a:r>
              <a:rPr lang="en-AU" dirty="0" err="1"/>
              <a:t>intis</a:t>
            </a:r>
            <a:r>
              <a:rPr lang="en-AU" dirty="0"/>
              <a:t>  qui </a:t>
            </a:r>
            <a:r>
              <a:rPr lang="en-AU" dirty="0" err="1"/>
              <a:t>culleni</a:t>
            </a:r>
            <a:r>
              <a:rPr lang="en-AU" dirty="0"/>
              <a:t> </a:t>
            </a:r>
            <a:r>
              <a:rPr lang="en-AU" dirty="0" err="1"/>
              <a:t>mporem</a:t>
            </a:r>
            <a:r>
              <a:rPr lang="en-AU" dirty="0"/>
              <a:t> am </a:t>
            </a:r>
            <a:r>
              <a:rPr lang="en-AU" dirty="0" err="1"/>
              <a:t>alitemp</a:t>
            </a:r>
            <a:r>
              <a:rPr lang="en-AU" dirty="0"/>
              <a:t> </a:t>
            </a:r>
            <a:r>
              <a:rPr lang="en-AU" dirty="0" err="1"/>
              <a:t>eratem</a:t>
            </a:r>
            <a:r>
              <a:rPr lang="en-AU" dirty="0"/>
              <a:t> </a:t>
            </a:r>
            <a:r>
              <a:rPr lang="en-AU" dirty="0" err="1"/>
              <a:t>volupta</a:t>
            </a:r>
            <a:r>
              <a:rPr lang="en-AU" dirty="0"/>
              <a:t> </a:t>
            </a:r>
            <a:r>
              <a:rPr lang="en-AU" dirty="0" err="1"/>
              <a:t>estetur</a:t>
            </a:r>
            <a:r>
              <a:rPr lang="en-AU" dirty="0"/>
              <a:t> </a:t>
            </a:r>
            <a:r>
              <a:rPr lang="en-AU" dirty="0" err="1"/>
              <a:t>mo</a:t>
            </a:r>
            <a:r>
              <a:rPr lang="en-AU" dirty="0"/>
              <a:t> </a:t>
            </a:r>
            <a:r>
              <a:rPr lang="en-AU" dirty="0" err="1"/>
              <a:t>ommolup</a:t>
            </a:r>
            <a:r>
              <a:rPr lang="en-AU" dirty="0"/>
              <a:t> </a:t>
            </a:r>
            <a:r>
              <a:rPr lang="en-AU" dirty="0" err="1"/>
              <a:t>tiberep</a:t>
            </a:r>
            <a:r>
              <a:rPr lang="en-AU" dirty="0"/>
              <a:t> </a:t>
            </a:r>
            <a:r>
              <a:rPr lang="en-AU" dirty="0" err="1"/>
              <a:t>tatur</a:t>
            </a:r>
            <a:r>
              <a:rPr lang="en-AU" dirty="0"/>
              <a:t>, tem.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12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949517"/>
            <a:ext cx="4393079" cy="49876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990066"/>
                </a:solidFill>
                <a:latin typeface="Museo 700"/>
              </a:defRPr>
            </a:lvl1pPr>
          </a:lstStyle>
          <a:p>
            <a:r>
              <a:rPr lang="en-AU" dirty="0"/>
              <a:t>2. Chapter one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67627" y="1635788"/>
            <a:ext cx="6390305" cy="163876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err="1"/>
              <a:t>Dipicid</a:t>
            </a:r>
            <a:r>
              <a:rPr lang="en-AU" dirty="0"/>
              <a:t> </a:t>
            </a:r>
            <a:r>
              <a:rPr lang="en-AU" dirty="0" err="1"/>
              <a:t>etur</a:t>
            </a:r>
            <a:r>
              <a:rPr lang="en-AU" dirty="0"/>
              <a:t> arum </a:t>
            </a:r>
            <a:r>
              <a:rPr lang="en-AU" dirty="0" err="1"/>
              <a:t>dus</a:t>
            </a:r>
            <a:r>
              <a:rPr lang="en-AU" dirty="0"/>
              <a:t>, </a:t>
            </a:r>
            <a:r>
              <a:rPr lang="en-AU" dirty="0" err="1"/>
              <a:t>idesti</a:t>
            </a:r>
            <a:r>
              <a:rPr lang="en-AU" dirty="0"/>
              <a:t> </a:t>
            </a:r>
            <a:r>
              <a:rPr lang="en-AU" dirty="0" err="1"/>
              <a:t>optur</a:t>
            </a:r>
            <a:r>
              <a:rPr lang="en-AU" dirty="0"/>
              <a:t> </a:t>
            </a:r>
            <a:r>
              <a:rPr lang="en-AU" dirty="0" err="1"/>
              <a:t>aut</a:t>
            </a:r>
            <a:r>
              <a:rPr lang="en-AU" dirty="0"/>
              <a:t> </a:t>
            </a:r>
            <a:r>
              <a:rPr lang="en-AU" dirty="0" err="1"/>
              <a:t>faceatenihit</a:t>
            </a:r>
            <a:r>
              <a:rPr lang="en-AU" dirty="0"/>
              <a:t> </a:t>
            </a:r>
            <a:r>
              <a:rPr lang="en-AU" dirty="0" err="1"/>
              <a:t>alitiis</a:t>
            </a:r>
            <a:r>
              <a:rPr lang="en-AU" dirty="0"/>
              <a:t> </a:t>
            </a:r>
            <a:r>
              <a:rPr lang="en-AU" dirty="0" err="1"/>
              <a:t>etur</a:t>
            </a:r>
            <a:r>
              <a:rPr lang="en-AU" dirty="0"/>
              <a:t>? </a:t>
            </a:r>
            <a:r>
              <a:rPr lang="en-AU" dirty="0" err="1"/>
              <a:t>Daectur</a:t>
            </a:r>
            <a:r>
              <a:rPr lang="en-AU" dirty="0"/>
              <a:t> </a:t>
            </a:r>
            <a:r>
              <a:rPr lang="en-AU" dirty="0" err="1"/>
              <a:t>magnimin</a:t>
            </a:r>
            <a:r>
              <a:rPr lang="en-AU" dirty="0"/>
              <a:t> </a:t>
            </a:r>
            <a:r>
              <a:rPr lang="en-AU" dirty="0" err="1"/>
              <a:t>eaquistempor</a:t>
            </a:r>
            <a:r>
              <a:rPr lang="en-AU" dirty="0"/>
              <a:t> am </a:t>
            </a:r>
            <a:r>
              <a:rPr lang="en-AU" dirty="0" err="1"/>
              <a:t>volorpore</a:t>
            </a:r>
            <a:r>
              <a:rPr lang="en-AU" dirty="0"/>
              <a:t>, </a:t>
            </a:r>
            <a:r>
              <a:rPr lang="en-AU" dirty="0" err="1"/>
              <a:t>consequae</a:t>
            </a:r>
            <a:r>
              <a:rPr lang="en-AU" dirty="0"/>
              <a:t> </a:t>
            </a:r>
            <a:r>
              <a:rPr lang="en-AU" dirty="0" err="1"/>
              <a:t>ofﬁ</a:t>
            </a:r>
            <a:r>
              <a:rPr lang="en-AU" dirty="0"/>
              <a:t> </a:t>
            </a:r>
            <a:r>
              <a:rPr lang="en-AU" dirty="0" err="1"/>
              <a:t>cto</a:t>
            </a:r>
            <a:r>
              <a:rPr lang="en-AU" dirty="0"/>
              <a:t> </a:t>
            </a:r>
            <a:r>
              <a:rPr lang="en-AU" dirty="0" err="1"/>
              <a:t>bla</a:t>
            </a:r>
            <a:r>
              <a:rPr lang="en-AU" dirty="0"/>
              <a:t> </a:t>
            </a:r>
            <a:r>
              <a:rPr lang="en-AU" dirty="0" err="1"/>
              <a:t>aboria</a:t>
            </a:r>
            <a:r>
              <a:rPr lang="en-AU" dirty="0"/>
              <a:t> </a:t>
            </a:r>
            <a:r>
              <a:rPr lang="en-AU" dirty="0" err="1"/>
              <a:t>cumet</a:t>
            </a:r>
            <a:r>
              <a:rPr lang="en-AU" dirty="0"/>
              <a:t> </a:t>
            </a:r>
            <a:r>
              <a:rPr lang="en-AU" dirty="0" err="1"/>
              <a:t>optatquistis</a:t>
            </a:r>
            <a:r>
              <a:rPr lang="en-AU" dirty="0"/>
              <a:t> </a:t>
            </a:r>
            <a:r>
              <a:rPr lang="en-AU" dirty="0" err="1"/>
              <a:t>ium</a:t>
            </a:r>
            <a:r>
              <a:rPr lang="en-AU" dirty="0"/>
              <a:t> </a:t>
            </a:r>
            <a:r>
              <a:rPr lang="en-AU" dirty="0" err="1"/>
              <a:t>fuga</a:t>
            </a:r>
            <a:r>
              <a:rPr lang="en-AU" dirty="0"/>
              <a:t>. </a:t>
            </a:r>
            <a:r>
              <a:rPr lang="en-AU" dirty="0" err="1"/>
              <a:t>Nem</a:t>
            </a:r>
            <a:r>
              <a:rPr lang="en-AU" dirty="0"/>
              <a:t>. </a:t>
            </a:r>
            <a:r>
              <a:rPr lang="en-AU" dirty="0" err="1"/>
              <a:t>Ehendam</a:t>
            </a:r>
            <a:r>
              <a:rPr lang="en-AU" dirty="0"/>
              <a:t> </a:t>
            </a:r>
            <a:r>
              <a:rPr lang="en-AU" dirty="0" err="1"/>
              <a:t>ea</a:t>
            </a:r>
            <a:r>
              <a:rPr lang="en-AU" dirty="0"/>
              <a:t> cum is </a:t>
            </a:r>
            <a:r>
              <a:rPr lang="en-AU" dirty="0" err="1"/>
              <a:t>il</a:t>
            </a:r>
            <a:r>
              <a:rPr lang="en-AU" dirty="0"/>
              <a:t> </a:t>
            </a:r>
            <a:r>
              <a:rPr lang="en-AU" dirty="0" err="1"/>
              <a:t>intis</a:t>
            </a:r>
            <a:r>
              <a:rPr lang="en-AU" dirty="0"/>
              <a:t>  qui </a:t>
            </a:r>
            <a:r>
              <a:rPr lang="en-AU" dirty="0" err="1"/>
              <a:t>culleni</a:t>
            </a:r>
            <a:r>
              <a:rPr lang="en-AU" dirty="0"/>
              <a:t> </a:t>
            </a:r>
            <a:r>
              <a:rPr lang="en-AU" dirty="0" err="1"/>
              <a:t>mporem</a:t>
            </a:r>
            <a:r>
              <a:rPr lang="en-AU" dirty="0"/>
              <a:t> am </a:t>
            </a:r>
            <a:r>
              <a:rPr lang="en-AU" dirty="0" err="1"/>
              <a:t>alitemp</a:t>
            </a:r>
            <a:r>
              <a:rPr lang="en-AU" dirty="0"/>
              <a:t> </a:t>
            </a:r>
            <a:r>
              <a:rPr lang="en-AU" dirty="0" err="1"/>
              <a:t>eratem</a:t>
            </a:r>
            <a:r>
              <a:rPr lang="en-AU" dirty="0"/>
              <a:t> </a:t>
            </a:r>
            <a:r>
              <a:rPr lang="en-AU" dirty="0" err="1"/>
              <a:t>volupta</a:t>
            </a:r>
            <a:r>
              <a:rPr lang="en-AU" dirty="0"/>
              <a:t> </a:t>
            </a:r>
            <a:r>
              <a:rPr lang="en-AU" dirty="0" err="1"/>
              <a:t>estetur</a:t>
            </a:r>
            <a:r>
              <a:rPr lang="en-AU" dirty="0"/>
              <a:t> </a:t>
            </a:r>
            <a:r>
              <a:rPr lang="en-AU" dirty="0" err="1"/>
              <a:t>mo</a:t>
            </a:r>
            <a:r>
              <a:rPr lang="en-AU" dirty="0"/>
              <a:t> </a:t>
            </a:r>
            <a:r>
              <a:rPr lang="en-AU" dirty="0" err="1"/>
              <a:t>ommolup</a:t>
            </a:r>
            <a:r>
              <a:rPr lang="en-AU" dirty="0"/>
              <a:t> </a:t>
            </a:r>
            <a:r>
              <a:rPr lang="en-AU" dirty="0" err="1"/>
              <a:t>tiberep</a:t>
            </a:r>
            <a:r>
              <a:rPr lang="en-AU" dirty="0"/>
              <a:t> </a:t>
            </a:r>
            <a:r>
              <a:rPr lang="en-AU" dirty="0" err="1"/>
              <a:t>tatur</a:t>
            </a:r>
            <a:r>
              <a:rPr lang="en-AU" dirty="0"/>
              <a:t>, tem.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881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949517"/>
            <a:ext cx="4393079" cy="49876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3399"/>
                </a:solidFill>
                <a:latin typeface="Museo 700"/>
              </a:defRPr>
            </a:lvl1pPr>
          </a:lstStyle>
          <a:p>
            <a:r>
              <a:rPr lang="en-AU" dirty="0"/>
              <a:t>3. Chapter two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67627" y="1635788"/>
            <a:ext cx="6390305" cy="163876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err="1"/>
              <a:t>Dipicid</a:t>
            </a:r>
            <a:r>
              <a:rPr lang="en-AU" dirty="0"/>
              <a:t> </a:t>
            </a:r>
            <a:r>
              <a:rPr lang="en-AU" dirty="0" err="1"/>
              <a:t>etur</a:t>
            </a:r>
            <a:r>
              <a:rPr lang="en-AU" dirty="0"/>
              <a:t> arum </a:t>
            </a:r>
            <a:r>
              <a:rPr lang="en-AU" dirty="0" err="1"/>
              <a:t>dus</a:t>
            </a:r>
            <a:r>
              <a:rPr lang="en-AU" dirty="0"/>
              <a:t>, </a:t>
            </a:r>
            <a:r>
              <a:rPr lang="en-AU" dirty="0" err="1"/>
              <a:t>idesti</a:t>
            </a:r>
            <a:r>
              <a:rPr lang="en-AU" dirty="0"/>
              <a:t> </a:t>
            </a:r>
            <a:r>
              <a:rPr lang="en-AU" dirty="0" err="1"/>
              <a:t>optur</a:t>
            </a:r>
            <a:r>
              <a:rPr lang="en-AU" dirty="0"/>
              <a:t> </a:t>
            </a:r>
            <a:r>
              <a:rPr lang="en-AU" dirty="0" err="1"/>
              <a:t>aut</a:t>
            </a:r>
            <a:r>
              <a:rPr lang="en-AU" dirty="0"/>
              <a:t> </a:t>
            </a:r>
            <a:r>
              <a:rPr lang="en-AU" dirty="0" err="1"/>
              <a:t>faceatenihit</a:t>
            </a:r>
            <a:r>
              <a:rPr lang="en-AU" dirty="0"/>
              <a:t> </a:t>
            </a:r>
            <a:r>
              <a:rPr lang="en-AU" dirty="0" err="1"/>
              <a:t>alitiis</a:t>
            </a:r>
            <a:r>
              <a:rPr lang="en-AU" dirty="0"/>
              <a:t> </a:t>
            </a:r>
            <a:r>
              <a:rPr lang="en-AU" dirty="0" err="1"/>
              <a:t>etur</a:t>
            </a:r>
            <a:r>
              <a:rPr lang="en-AU" dirty="0"/>
              <a:t>? </a:t>
            </a:r>
            <a:r>
              <a:rPr lang="en-AU" dirty="0" err="1"/>
              <a:t>Daectur</a:t>
            </a:r>
            <a:r>
              <a:rPr lang="en-AU" dirty="0"/>
              <a:t> </a:t>
            </a:r>
            <a:r>
              <a:rPr lang="en-AU" dirty="0" err="1"/>
              <a:t>magnimin</a:t>
            </a:r>
            <a:r>
              <a:rPr lang="en-AU" dirty="0"/>
              <a:t> </a:t>
            </a:r>
            <a:r>
              <a:rPr lang="en-AU" dirty="0" err="1"/>
              <a:t>eaquistempor</a:t>
            </a:r>
            <a:r>
              <a:rPr lang="en-AU" dirty="0"/>
              <a:t> am </a:t>
            </a:r>
            <a:r>
              <a:rPr lang="en-AU" dirty="0" err="1"/>
              <a:t>volorpore</a:t>
            </a:r>
            <a:r>
              <a:rPr lang="en-AU" dirty="0"/>
              <a:t>, </a:t>
            </a:r>
            <a:r>
              <a:rPr lang="en-AU" dirty="0" err="1"/>
              <a:t>consequae</a:t>
            </a:r>
            <a:r>
              <a:rPr lang="en-AU" dirty="0"/>
              <a:t> </a:t>
            </a:r>
            <a:r>
              <a:rPr lang="en-AU" dirty="0" err="1"/>
              <a:t>ofﬁ</a:t>
            </a:r>
            <a:r>
              <a:rPr lang="en-AU" dirty="0"/>
              <a:t> </a:t>
            </a:r>
            <a:r>
              <a:rPr lang="en-AU" dirty="0" err="1"/>
              <a:t>cto</a:t>
            </a:r>
            <a:r>
              <a:rPr lang="en-AU" dirty="0"/>
              <a:t> </a:t>
            </a:r>
            <a:r>
              <a:rPr lang="en-AU" dirty="0" err="1"/>
              <a:t>bla</a:t>
            </a:r>
            <a:r>
              <a:rPr lang="en-AU" dirty="0"/>
              <a:t> </a:t>
            </a:r>
            <a:r>
              <a:rPr lang="en-AU" dirty="0" err="1"/>
              <a:t>aboria</a:t>
            </a:r>
            <a:r>
              <a:rPr lang="en-AU" dirty="0"/>
              <a:t> </a:t>
            </a:r>
            <a:r>
              <a:rPr lang="en-AU" dirty="0" err="1"/>
              <a:t>cumet</a:t>
            </a:r>
            <a:r>
              <a:rPr lang="en-AU" dirty="0"/>
              <a:t> </a:t>
            </a:r>
            <a:r>
              <a:rPr lang="en-AU" dirty="0" err="1"/>
              <a:t>optatquistis</a:t>
            </a:r>
            <a:r>
              <a:rPr lang="en-AU" dirty="0"/>
              <a:t> </a:t>
            </a:r>
            <a:r>
              <a:rPr lang="en-AU" dirty="0" err="1"/>
              <a:t>ium</a:t>
            </a:r>
            <a:r>
              <a:rPr lang="en-AU" dirty="0"/>
              <a:t> </a:t>
            </a:r>
            <a:r>
              <a:rPr lang="en-AU" dirty="0" err="1"/>
              <a:t>fuga</a:t>
            </a:r>
            <a:r>
              <a:rPr lang="en-AU" dirty="0"/>
              <a:t>. </a:t>
            </a:r>
            <a:r>
              <a:rPr lang="en-AU" dirty="0" err="1"/>
              <a:t>Nem</a:t>
            </a:r>
            <a:r>
              <a:rPr lang="en-AU" dirty="0"/>
              <a:t>. </a:t>
            </a:r>
            <a:r>
              <a:rPr lang="en-AU" dirty="0" err="1"/>
              <a:t>Ehendam</a:t>
            </a:r>
            <a:r>
              <a:rPr lang="en-AU" dirty="0"/>
              <a:t> </a:t>
            </a:r>
            <a:r>
              <a:rPr lang="en-AU" dirty="0" err="1"/>
              <a:t>ea</a:t>
            </a:r>
            <a:r>
              <a:rPr lang="en-AU" dirty="0"/>
              <a:t> cum is </a:t>
            </a:r>
            <a:r>
              <a:rPr lang="en-AU" dirty="0" err="1"/>
              <a:t>il</a:t>
            </a:r>
            <a:r>
              <a:rPr lang="en-AU" dirty="0"/>
              <a:t> </a:t>
            </a:r>
            <a:r>
              <a:rPr lang="en-AU" dirty="0" err="1"/>
              <a:t>intis</a:t>
            </a:r>
            <a:r>
              <a:rPr lang="en-AU" dirty="0"/>
              <a:t>  qui </a:t>
            </a:r>
            <a:r>
              <a:rPr lang="en-AU" dirty="0" err="1"/>
              <a:t>culleni</a:t>
            </a:r>
            <a:r>
              <a:rPr lang="en-AU" dirty="0"/>
              <a:t> </a:t>
            </a:r>
            <a:r>
              <a:rPr lang="en-AU" dirty="0" err="1"/>
              <a:t>mporem</a:t>
            </a:r>
            <a:r>
              <a:rPr lang="en-AU" dirty="0"/>
              <a:t> am </a:t>
            </a:r>
            <a:r>
              <a:rPr lang="en-AU" dirty="0" err="1"/>
              <a:t>alitemp</a:t>
            </a:r>
            <a:r>
              <a:rPr lang="en-AU" dirty="0"/>
              <a:t> </a:t>
            </a:r>
            <a:r>
              <a:rPr lang="en-AU" dirty="0" err="1"/>
              <a:t>eratem</a:t>
            </a:r>
            <a:r>
              <a:rPr lang="en-AU" dirty="0"/>
              <a:t> </a:t>
            </a:r>
            <a:r>
              <a:rPr lang="en-AU" dirty="0" err="1"/>
              <a:t>volupta</a:t>
            </a:r>
            <a:r>
              <a:rPr lang="en-AU" dirty="0"/>
              <a:t> </a:t>
            </a:r>
            <a:r>
              <a:rPr lang="en-AU" dirty="0" err="1"/>
              <a:t>estetur</a:t>
            </a:r>
            <a:r>
              <a:rPr lang="en-AU" dirty="0"/>
              <a:t> </a:t>
            </a:r>
            <a:r>
              <a:rPr lang="en-AU" dirty="0" err="1"/>
              <a:t>mo</a:t>
            </a:r>
            <a:r>
              <a:rPr lang="en-AU" dirty="0"/>
              <a:t> </a:t>
            </a:r>
            <a:r>
              <a:rPr lang="en-AU" dirty="0" err="1"/>
              <a:t>ommolup</a:t>
            </a:r>
            <a:r>
              <a:rPr lang="en-AU" dirty="0"/>
              <a:t> </a:t>
            </a:r>
            <a:r>
              <a:rPr lang="en-AU" dirty="0" err="1"/>
              <a:t>tiberep</a:t>
            </a:r>
            <a:r>
              <a:rPr lang="en-AU" dirty="0"/>
              <a:t> </a:t>
            </a:r>
            <a:r>
              <a:rPr lang="en-AU" dirty="0" err="1"/>
              <a:t>tatur</a:t>
            </a:r>
            <a:r>
              <a:rPr lang="en-AU" dirty="0"/>
              <a:t>, tem.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953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4920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20949"/>
            <a:ext cx="7772400" cy="825874"/>
          </a:xfrm>
          <a:prstGeom prst="rect">
            <a:avLst/>
          </a:prstGeom>
        </p:spPr>
        <p:txBody>
          <a:bodyPr/>
          <a:lstStyle>
            <a:lvl1pPr>
              <a:defRPr sz="4600">
                <a:solidFill>
                  <a:schemeClr val="bg1"/>
                </a:solidFill>
                <a:latin typeface="Museo 700"/>
              </a:defRPr>
            </a:lvl1pPr>
          </a:lstStyle>
          <a:p>
            <a:r>
              <a:rPr lang="en-AU" dirty="0"/>
              <a:t>[Title to come here]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680915"/>
            <a:ext cx="6400800" cy="8002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00" b="0" i="0">
                <a:solidFill>
                  <a:schemeClr val="bg1"/>
                </a:solidFill>
                <a:latin typeface="Museo 300"/>
                <a:cs typeface="Museo 50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SUBTITLE TO COME HERE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51913" y="2608930"/>
            <a:ext cx="8407660" cy="0"/>
          </a:xfrm>
          <a:prstGeom prst="line">
            <a:avLst/>
          </a:prstGeom>
          <a:ln w="190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241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ymourCollege_folder_follow_bPP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933" y="6044797"/>
            <a:ext cx="7146244" cy="82805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6520556" y="6349720"/>
            <a:ext cx="23856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i="0" dirty="0">
                <a:solidFill>
                  <a:schemeClr val="bg1"/>
                </a:solidFill>
                <a:latin typeface="Museo 700"/>
                <a:cs typeface="Museo 700"/>
              </a:rPr>
              <a:t>Seymour College / </a:t>
            </a:r>
            <a:fld id="{826E4AEB-A5AE-6146-806D-2627046A3A23}" type="slidenum">
              <a:rPr lang="en-US" sz="1400" b="0" i="0" smtClean="0">
                <a:solidFill>
                  <a:schemeClr val="bg1"/>
                </a:solidFill>
                <a:latin typeface="Museo 700"/>
                <a:cs typeface="Museo 700"/>
              </a:rPr>
              <a:pPr algn="r"/>
              <a:t>‹#›</a:t>
            </a:fld>
            <a:endParaRPr lang="en-US" sz="1400" b="0" i="0" dirty="0">
              <a:solidFill>
                <a:schemeClr val="bg1"/>
              </a:solidFill>
              <a:latin typeface="Museo 700"/>
              <a:cs typeface="Museo 700"/>
            </a:endParaRPr>
          </a:p>
        </p:txBody>
      </p:sp>
    </p:spTree>
    <p:extLst>
      <p:ext uri="{BB962C8B-B14F-4D97-AF65-F5344CB8AC3E}">
        <p14:creationId xmlns:p14="http://schemas.microsoft.com/office/powerpoint/2010/main" val="1898706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50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ymourCollege_folder_front_bPP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9300" cy="653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117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inanantsou.blogspot.com/2016/09/blog-post_14.html" TargetMode="External"/><Relationship Id="rId5" Type="http://schemas.openxmlformats.org/officeDocument/2006/relationships/image" Target="../media/image4.jpg"/><Relationship Id="rId4" Type="http://schemas.openxmlformats.org/officeDocument/2006/relationships/hyperlink" Target="https://footnotes2plato.com/2018/11/24/whiteheads-radically-empirical-theory-of-general-relativity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niversetoday.com/149806/you-know-its-spring-on-mars-when-the-carbon-dioxide-is-starting-to-sublimate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9671" y="724906"/>
            <a:ext cx="4604657" cy="825874"/>
          </a:xfrm>
        </p:spPr>
        <p:txBody>
          <a:bodyPr/>
          <a:lstStyle/>
          <a:p>
            <a:r>
              <a:rPr lang="en-US" sz="5400" dirty="0"/>
              <a:t>VCE </a:t>
            </a:r>
            <a:br>
              <a:rPr lang="en-US" sz="5400" dirty="0"/>
            </a:br>
            <a:r>
              <a:rPr lang="en-US" sz="6600" dirty="0"/>
              <a:t>Physics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83435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13"/>
    </mc:Choice>
    <mc:Fallback xmlns="">
      <p:transition spd="slow" advTm="1981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5950" y="918574"/>
            <a:ext cx="8013039" cy="850067"/>
          </a:xfrm>
        </p:spPr>
        <p:txBody>
          <a:bodyPr/>
          <a:lstStyle/>
          <a:p>
            <a:r>
              <a:rPr lang="en-US" sz="2800" dirty="0"/>
              <a:t>Physics 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involves investigating, understanding and explaining the behaviour of physical phenomena in the Universe</a:t>
            </a:r>
            <a:br>
              <a:rPr lang="en-US" sz="3200" dirty="0"/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5949" y="1996949"/>
            <a:ext cx="3844663" cy="421134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VCE Physics enables students to use observations, experiments, measurements to develop qualitative and quantitative explanations for phenomena.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They explore the big ideas that changed the course of thinking in physics such as relativity and quantum physics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Picture 4" descr="A diagram of the universe&#10;&#10;Description automatically generated">
            <a:extLst>
              <a:ext uri="{FF2B5EF4-FFF2-40B4-BE49-F238E27FC236}">
                <a16:creationId xmlns:a16="http://schemas.microsoft.com/office/drawing/2014/main" id="{F09C8FCC-681B-5041-0717-E6DD0C579E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-49475009" y="-34590692"/>
            <a:ext cx="8543925" cy="6010275"/>
          </a:xfrm>
          <a:prstGeom prst="rect">
            <a:avLst/>
          </a:prstGeom>
        </p:spPr>
      </p:pic>
      <p:pic>
        <p:nvPicPr>
          <p:cNvPr id="8" name="Picture 7" descr="Cartoon of two people standing on a hole in a grid">
            <a:extLst>
              <a:ext uri="{FF2B5EF4-FFF2-40B4-BE49-F238E27FC236}">
                <a16:creationId xmlns:a16="http://schemas.microsoft.com/office/drawing/2014/main" id="{5A2EEBDC-8321-36DE-94FD-B673066E55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171439" y="1811212"/>
            <a:ext cx="4393059" cy="428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63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91"/>
    </mc:Choice>
    <mc:Fallback xmlns="">
      <p:transition spd="slow" advTm="1609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71500" y="828918"/>
            <a:ext cx="4393079" cy="498768"/>
          </a:xfrm>
        </p:spPr>
        <p:txBody>
          <a:bodyPr/>
          <a:lstStyle/>
          <a:p>
            <a:r>
              <a:rPr lang="en-US" sz="2800" dirty="0"/>
              <a:t>Course Overview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71499" y="1502229"/>
            <a:ext cx="5780315" cy="4898571"/>
          </a:xfrm>
        </p:spPr>
        <p:txBody>
          <a:bodyPr/>
          <a:lstStyle/>
          <a:p>
            <a:r>
              <a:rPr lang="en-US" sz="1800" dirty="0">
                <a:solidFill>
                  <a:srgbClr val="0F7EB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Unit 1: How is energy useful to society</a:t>
            </a:r>
          </a:p>
          <a:p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Students endeavor to </a:t>
            </a:r>
            <a:r>
              <a:rPr lang="en-US" sz="1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understand light, thermal energy, radioactivity, nuclear processes and </a:t>
            </a:r>
            <a:r>
              <a:rPr lang="en-US" sz="16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electricity.</a:t>
            </a:r>
            <a:r>
              <a:rPr lang="en-US" sz="1400" i="1" dirty="0" err="1">
                <a:solidFill>
                  <a:srgbClr val="FF0000"/>
                </a:solidFill>
              </a:rPr>
              <a:t>research</a:t>
            </a:r>
            <a:r>
              <a:rPr lang="en-US" sz="1400" i="1" dirty="0">
                <a:solidFill>
                  <a:srgbClr val="FF0000"/>
                </a:solidFill>
              </a:rPr>
              <a:t> investigation</a:t>
            </a:r>
            <a:endParaRPr lang="en-US" sz="1400" i="1" dirty="0"/>
          </a:p>
          <a:p>
            <a:r>
              <a:rPr lang="en-US" sz="1800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Unit 2: </a:t>
            </a:r>
            <a:r>
              <a:rPr lang="en-US" sz="1400" b="1" dirty="0">
                <a:solidFill>
                  <a:srgbClr val="00B0F0"/>
                </a:solidFill>
              </a:rPr>
              <a:t> </a:t>
            </a:r>
            <a:r>
              <a:rPr lang="en-US" sz="1800" dirty="0">
                <a:solidFill>
                  <a:srgbClr val="0F7EB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How does physics help us to understand the world?</a:t>
            </a:r>
            <a:endParaRPr lang="en-AU" sz="1800" dirty="0">
              <a:solidFill>
                <a:srgbClr val="0F7EB4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tudents investigate the ways in which forces are involved both in moving objects and in keeping objects stationary and apply these concepts to a chosen case study of motion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en-US" sz="1400" i="1" dirty="0"/>
              <a:t> </a:t>
            </a:r>
            <a:r>
              <a:rPr lang="en-US" sz="1400" i="1" dirty="0">
                <a:solidFill>
                  <a:srgbClr val="FF0000"/>
                </a:solidFill>
              </a:rPr>
              <a:t>practical investigation</a:t>
            </a:r>
          </a:p>
          <a:p>
            <a:r>
              <a:rPr lang="en-US" sz="1800" dirty="0">
                <a:solidFill>
                  <a:srgbClr val="0F7EB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Unit 3: </a:t>
            </a:r>
            <a:r>
              <a:rPr lang="en-GB" sz="1800" dirty="0">
                <a:solidFill>
                  <a:srgbClr val="0F7EB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How do fields explain motion and electricity?</a:t>
            </a:r>
            <a:endParaRPr lang="en-AU" sz="1800" dirty="0">
              <a:solidFill>
                <a:srgbClr val="0F7EB4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n-US" sz="1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Students compare and contrast three fundamental fields </a:t>
            </a:r>
            <a:r>
              <a:rPr lang="en-US" sz="1600" dirty="0">
                <a:solidFill>
                  <a:srgbClr val="517AB7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– </a:t>
            </a:r>
            <a:r>
              <a:rPr lang="en-US" sz="1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gravitational, magnetic and electric </a:t>
            </a:r>
            <a:r>
              <a:rPr lang="en-US" sz="1600" dirty="0">
                <a:solidFill>
                  <a:srgbClr val="517AB7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– </a:t>
            </a:r>
            <a:r>
              <a:rPr lang="en-US" sz="1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and how they relate to one another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1400" b="1" dirty="0"/>
          </a:p>
          <a:p>
            <a:r>
              <a:rPr lang="en-US" sz="1600" dirty="0">
                <a:solidFill>
                  <a:srgbClr val="0F7EB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Unit 4: How have creative ideas and investigation </a:t>
            </a:r>
            <a:r>
              <a:rPr lang="en-US" sz="1600" dirty="0" err="1">
                <a:solidFill>
                  <a:srgbClr val="0F7EB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revolutionised</a:t>
            </a:r>
            <a:r>
              <a:rPr lang="en-US" sz="1600" dirty="0">
                <a:solidFill>
                  <a:srgbClr val="0F7EB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thinking in physics?</a:t>
            </a:r>
            <a:endParaRPr lang="en-AU" sz="1600" dirty="0">
              <a:solidFill>
                <a:srgbClr val="0F7EB4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students explore some monumental changes in thinking in Physics that have changed the course of how physicists understand and investigate the Universe. </a:t>
            </a:r>
            <a:endParaRPr lang="en-US" sz="1400" b="1" dirty="0"/>
          </a:p>
        </p:txBody>
      </p:sp>
      <p:pic>
        <p:nvPicPr>
          <p:cNvPr id="3" name="Picture 2" descr="A black hole with a light beam in the center&#10;&#10;Description automatically generated">
            <a:extLst>
              <a:ext uri="{FF2B5EF4-FFF2-40B4-BE49-F238E27FC236}">
                <a16:creationId xmlns:a16="http://schemas.microsoft.com/office/drawing/2014/main" id="{726C0382-B256-C397-F6F8-54AE917599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5400000">
            <a:off x="4969548" y="1695089"/>
            <a:ext cx="5835316" cy="307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45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155"/>
    </mc:Choice>
    <mc:Fallback xmlns="">
      <p:transition spd="slow" advTm="4315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32757" y="949517"/>
            <a:ext cx="2530929" cy="498768"/>
          </a:xfrm>
        </p:spPr>
        <p:txBody>
          <a:bodyPr/>
          <a:lstStyle/>
          <a:p>
            <a:r>
              <a:rPr lang="en-US" sz="2800" dirty="0"/>
              <a:t>Pathways</a:t>
            </a:r>
            <a:r>
              <a:rPr lang="en-US" dirty="0"/>
              <a:t> </a:t>
            </a:r>
          </a:p>
        </p:txBody>
      </p:sp>
      <p:pic>
        <p:nvPicPr>
          <p:cNvPr id="1028" name="Picture 4" descr="What can I do with a Physics degree? Create, Innovate, Discover, Serve Others. Data Science, Engineer, Science Journalism, Astronomer, Law, Research, Science Teacher and more, ">
            <a:extLst>
              <a:ext uri="{FF2B5EF4-FFF2-40B4-BE49-F238E27FC236}">
                <a16:creationId xmlns:a16="http://schemas.microsoft.com/office/drawing/2014/main" id="{C3CB8300-5A6A-E87F-9DF6-556E1FC14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662" y="1481287"/>
            <a:ext cx="7748337" cy="475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26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934"/>
    </mc:Choice>
    <mc:Fallback xmlns="">
      <p:transition spd="slow" advTm="6093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1041507"/>
            <a:ext cx="6392174" cy="498768"/>
          </a:xfrm>
        </p:spPr>
        <p:txBody>
          <a:bodyPr/>
          <a:lstStyle/>
          <a:p>
            <a:r>
              <a:rPr lang="en-US" dirty="0">
                <a:solidFill>
                  <a:srgbClr val="0033FF"/>
                </a:solidFill>
              </a:rPr>
              <a:t>What to expect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" y="1635786"/>
            <a:ext cx="5274129" cy="453641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Physics is challenging and rewarding.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succeed in this subject you will need to: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Work hard and be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organised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for learning.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Be confident with level 10 mathematics.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Complete significant and regular amounts of study in addition to class time (about 3 hours per week).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Participate in class discussions &amp; practical activities.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Talk to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Dodds if you would like more information.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39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683"/>
    </mc:Choice>
    <mc:Fallback xmlns="">
      <p:transition spd="slow" advTm="92683"/>
    </mc:Fallback>
  </mc:AlternateContent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3067</TotalTime>
  <Words>279</Words>
  <Application>Microsoft Office PowerPoint</Application>
  <PresentationFormat>On-screen Show (4:3)</PresentationFormat>
  <Paragraphs>27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Museo 300</vt:lpstr>
      <vt:lpstr>Museo 700</vt:lpstr>
      <vt:lpstr>Office Theme</vt:lpstr>
      <vt:lpstr>Custom Design</vt:lpstr>
      <vt:lpstr>VCE  Physics</vt:lpstr>
      <vt:lpstr>Physics involves investigating, understanding and explaining the behaviour of physical phenomena in the Universe </vt:lpstr>
      <vt:lpstr>Course Overview </vt:lpstr>
      <vt:lpstr>Pathways </vt:lpstr>
      <vt:lpstr>What to expect</vt:lpstr>
    </vt:vector>
  </TitlesOfParts>
  <Company>X S 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Olax</dc:creator>
  <cp:lastModifiedBy>Suzanne Dodds</cp:lastModifiedBy>
  <cp:revision>35</cp:revision>
  <dcterms:created xsi:type="dcterms:W3CDTF">2015-02-16T04:39:47Z</dcterms:created>
  <dcterms:modified xsi:type="dcterms:W3CDTF">2023-07-24T03:13:13Z</dcterms:modified>
</cp:coreProperties>
</file>