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notesMasterIdLst>
    <p:notesMasterId r:id="rId8"/>
  </p:notesMasterIdLst>
  <p:sldIdLst>
    <p:sldId id="260" r:id="rId3"/>
    <p:sldId id="261" r:id="rId4"/>
    <p:sldId id="259" r:id="rId5"/>
    <p:sldId id="265" r:id="rId6"/>
    <p:sldId id="26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FF"/>
    <a:srgbClr val="003399"/>
    <a:srgbClr val="0066CC"/>
    <a:srgbClr val="990066"/>
    <a:srgbClr val="66CC00"/>
    <a:srgbClr val="00CCFF"/>
    <a:srgbClr val="00CC33"/>
    <a:srgbClr val="00CC00"/>
    <a:srgbClr val="00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44" autoAdjust="0"/>
  </p:normalViewPr>
  <p:slideViewPr>
    <p:cSldViewPr snapToGrid="0" snapToObjects="1">
      <p:cViewPr varScale="1">
        <p:scale>
          <a:sx n="56" d="100"/>
          <a:sy n="56" d="100"/>
        </p:scale>
        <p:origin x="158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2B5E0-8E80-4F62-B984-D3F77F887A87}" type="datetimeFigureOut">
              <a:rPr lang="en-AU" smtClean="0"/>
              <a:t>18/07/2023</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BE5D-E459-4904-9AB6-9DCF09EDD645}" type="slidenum">
              <a:rPr lang="en-AU" smtClean="0"/>
              <a:t>‹#›</a:t>
            </a:fld>
            <a:endParaRPr lang="en-AU"/>
          </a:p>
        </p:txBody>
      </p:sp>
    </p:spTree>
    <p:extLst>
      <p:ext uri="{BB962C8B-B14F-4D97-AF65-F5344CB8AC3E}">
        <p14:creationId xmlns:p14="http://schemas.microsoft.com/office/powerpoint/2010/main" val="26723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2</a:t>
            </a:fld>
            <a:endParaRPr lang="en-AU"/>
          </a:p>
        </p:txBody>
      </p:sp>
    </p:spTree>
    <p:extLst>
      <p:ext uri="{BB962C8B-B14F-4D97-AF65-F5344CB8AC3E}">
        <p14:creationId xmlns:p14="http://schemas.microsoft.com/office/powerpoint/2010/main" val="292861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3</a:t>
            </a:fld>
            <a:endParaRPr lang="en-AU"/>
          </a:p>
        </p:txBody>
      </p:sp>
    </p:spTree>
    <p:extLst>
      <p:ext uri="{BB962C8B-B14F-4D97-AF65-F5344CB8AC3E}">
        <p14:creationId xmlns:p14="http://schemas.microsoft.com/office/powerpoint/2010/main" val="3116766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BE5D-E459-4904-9AB6-9DCF09EDD645}" type="slidenum">
              <a:rPr lang="en-AU" smtClean="0"/>
              <a:t>4</a:t>
            </a:fld>
            <a:endParaRPr lang="en-AU"/>
          </a:p>
        </p:txBody>
      </p:sp>
    </p:spTree>
    <p:extLst>
      <p:ext uri="{BB962C8B-B14F-4D97-AF65-F5344CB8AC3E}">
        <p14:creationId xmlns:p14="http://schemas.microsoft.com/office/powerpoint/2010/main" val="161878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9671" y="724906"/>
            <a:ext cx="4604657" cy="825874"/>
          </a:xfrm>
        </p:spPr>
        <p:txBody>
          <a:bodyPr/>
          <a:lstStyle/>
          <a:p>
            <a:r>
              <a:rPr lang="en-US" sz="5400" dirty="0"/>
              <a:t>VCE Food Studies </a:t>
            </a:r>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19813"/>
    </mc:Choice>
    <mc:Fallback xmlns="">
      <p:transition spd="slow" advTm="198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50" y="918575"/>
            <a:ext cx="7735897" cy="498768"/>
          </a:xfrm>
        </p:spPr>
        <p:txBody>
          <a:bodyPr/>
          <a:lstStyle/>
          <a:p>
            <a:r>
              <a:rPr lang="en-US" sz="2800" dirty="0"/>
              <a:t>What is the study of food?   </a:t>
            </a:r>
          </a:p>
        </p:txBody>
      </p:sp>
      <p:sp>
        <p:nvSpPr>
          <p:cNvPr id="3" name="Subtitle 2"/>
          <p:cNvSpPr>
            <a:spLocks noGrp="1"/>
          </p:cNvSpPr>
          <p:nvPr>
            <p:ph type="subTitle" idx="1"/>
          </p:nvPr>
        </p:nvSpPr>
        <p:spPr>
          <a:xfrm>
            <a:off x="745950" y="1634490"/>
            <a:ext cx="3631554" cy="3777452"/>
          </a:xfrm>
        </p:spPr>
        <p:txBody>
          <a:bodyPr/>
          <a:lstStyle/>
          <a:p>
            <a:pPr marL="0" indent="0">
              <a:buNone/>
            </a:pPr>
            <a:r>
              <a:rPr lang="en-AU" b="1" dirty="0"/>
              <a:t>VCE Food Studies is designed to build the capacities of students to make informed food choices. Students develop their understanding of food while acquiring skills that enable them to take greater ownership of their food decisions and eating patterns. This study complements and supports further training and employment opportunities in the fields of home economics, food technology, food manufacturing and hospitality. </a:t>
            </a:r>
            <a:endParaRPr lang="en-US" b="1" dirty="0"/>
          </a:p>
        </p:txBody>
      </p:sp>
      <p:pic>
        <p:nvPicPr>
          <p:cNvPr id="4" name="Picture 2" descr="Google launches a new look for recipes in the mobile search ...">
            <a:extLst>
              <a:ext uri="{FF2B5EF4-FFF2-40B4-BE49-F238E27FC236}">
                <a16:creationId xmlns:a16="http://schemas.microsoft.com/office/drawing/2014/main" id="{4DD2BAAC-ADDC-42A0-ACA2-A62F72E9D2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6498" y="1634490"/>
            <a:ext cx="4103182" cy="4366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16091"/>
    </mc:Choice>
    <mc:Fallback xmlns="">
      <p:transition spd="slow" advTm="160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71500" y="828918"/>
            <a:ext cx="4393079" cy="498768"/>
          </a:xfrm>
        </p:spPr>
        <p:txBody>
          <a:bodyPr/>
          <a:lstStyle/>
          <a:p>
            <a:r>
              <a:rPr lang="en-US" sz="2800" dirty="0"/>
              <a:t>Course Overview </a:t>
            </a:r>
          </a:p>
        </p:txBody>
      </p:sp>
      <p:sp>
        <p:nvSpPr>
          <p:cNvPr id="5" name="Subtitle 4"/>
          <p:cNvSpPr>
            <a:spLocks noGrp="1"/>
          </p:cNvSpPr>
          <p:nvPr>
            <p:ph type="subTitle" idx="1"/>
          </p:nvPr>
        </p:nvSpPr>
        <p:spPr>
          <a:xfrm>
            <a:off x="571499" y="1502229"/>
            <a:ext cx="5780315" cy="4898571"/>
          </a:xfrm>
        </p:spPr>
        <p:txBody>
          <a:bodyPr/>
          <a:lstStyle/>
          <a:p>
            <a:r>
              <a:rPr lang="en-AU" sz="1600" b="1" dirty="0"/>
              <a:t>Structure </a:t>
            </a:r>
          </a:p>
          <a:p>
            <a:r>
              <a:rPr lang="en-AU" sz="1600" b="1" dirty="0"/>
              <a:t>The study is made up of four units.</a:t>
            </a:r>
          </a:p>
          <a:p>
            <a:endParaRPr lang="en-AU" sz="1600" b="1" dirty="0"/>
          </a:p>
          <a:p>
            <a:r>
              <a:rPr lang="en-AU" sz="1600" b="1" dirty="0"/>
              <a:t>• Unit 1: Food origins </a:t>
            </a:r>
          </a:p>
          <a:p>
            <a:endParaRPr lang="en-AU" sz="1600" b="1" dirty="0"/>
          </a:p>
          <a:p>
            <a:r>
              <a:rPr lang="en-AU" sz="1600" b="1" dirty="0"/>
              <a:t>• Unit 2: Food makers </a:t>
            </a:r>
          </a:p>
          <a:p>
            <a:endParaRPr lang="en-AU" sz="1600" b="1" dirty="0"/>
          </a:p>
          <a:p>
            <a:r>
              <a:rPr lang="en-AU" sz="1600" b="1" dirty="0"/>
              <a:t>• Unit 3: Food in daily life</a:t>
            </a:r>
          </a:p>
          <a:p>
            <a:endParaRPr lang="en-AU" sz="1600" b="1" dirty="0"/>
          </a:p>
          <a:p>
            <a:r>
              <a:rPr lang="en-AU" sz="1600" b="1" dirty="0"/>
              <a:t>• Unit 4: Food issues, challenges and futures</a:t>
            </a:r>
          </a:p>
          <a:p>
            <a:endParaRPr lang="en-AU" sz="1600" b="1" i="1" dirty="0">
              <a:solidFill>
                <a:srgbClr val="FF0000"/>
              </a:solidFill>
            </a:endParaRPr>
          </a:p>
          <a:p>
            <a:r>
              <a:rPr lang="en-AU" sz="1600" b="1" dirty="0"/>
              <a:t>Entry </a:t>
            </a:r>
          </a:p>
          <a:p>
            <a:endParaRPr lang="en-AU" sz="1600" b="1" dirty="0"/>
          </a:p>
          <a:p>
            <a:r>
              <a:rPr lang="en-AU" sz="1600" b="1" dirty="0"/>
              <a:t>There are no prerequisites for entry to Units 1, 2 and 3</a:t>
            </a:r>
          </a:p>
          <a:p>
            <a:r>
              <a:rPr lang="en-AU" sz="1600" b="1" dirty="0"/>
              <a:t>Students must undertake Unit 3 prior to Unit 4</a:t>
            </a:r>
            <a:endParaRPr lang="en-US" sz="1600" b="1" i="1" dirty="0">
              <a:solidFill>
                <a:srgbClr val="FF0000"/>
              </a:solidFill>
            </a:endParaRPr>
          </a:p>
        </p:txBody>
      </p:sp>
    </p:spTree>
    <p:extLst>
      <p:ext uri="{BB962C8B-B14F-4D97-AF65-F5344CB8AC3E}">
        <p14:creationId xmlns:p14="http://schemas.microsoft.com/office/powerpoint/2010/main" val="4068459427"/>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2757" y="434341"/>
            <a:ext cx="2530929" cy="571500"/>
          </a:xfrm>
        </p:spPr>
        <p:txBody>
          <a:bodyPr/>
          <a:lstStyle/>
          <a:p>
            <a:r>
              <a:rPr lang="en-US" sz="2800" dirty="0"/>
              <a:t>Pathways</a:t>
            </a:r>
            <a:r>
              <a:rPr lang="en-US" dirty="0"/>
              <a:t> </a:t>
            </a:r>
          </a:p>
        </p:txBody>
      </p:sp>
      <p:sp>
        <p:nvSpPr>
          <p:cNvPr id="5" name="Subtitle 4"/>
          <p:cNvSpPr>
            <a:spLocks noGrp="1"/>
          </p:cNvSpPr>
          <p:nvPr>
            <p:ph type="subTitle" idx="1"/>
          </p:nvPr>
        </p:nvSpPr>
        <p:spPr>
          <a:xfrm>
            <a:off x="598156" y="1635787"/>
            <a:ext cx="3816189" cy="4405784"/>
          </a:xfrm>
        </p:spPr>
        <p:txBody>
          <a:bodyPr/>
          <a:lstStyle/>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83C74A7C-9085-46BA-A40E-6087444880BB}"/>
              </a:ext>
            </a:extLst>
          </p:cNvPr>
          <p:cNvSpPr txBox="1"/>
          <p:nvPr/>
        </p:nvSpPr>
        <p:spPr>
          <a:xfrm flipH="1">
            <a:off x="285750" y="1005842"/>
            <a:ext cx="4580796" cy="5695592"/>
          </a:xfrm>
          <a:prstGeom prst="rect">
            <a:avLst/>
          </a:prstGeom>
          <a:noFill/>
        </p:spPr>
        <p:txBody>
          <a:bodyPr wrap="square" rtlCol="0">
            <a:spAutoFit/>
          </a:bodyPr>
          <a:lstStyle/>
          <a:p>
            <a:r>
              <a:rPr lang="en-AU" sz="1400" b="1" dirty="0">
                <a:latin typeface="Arial" panose="020B0604020202020204" pitchFamily="34" charset="0"/>
                <a:cs typeface="Arial" panose="020B0604020202020204" pitchFamily="34" charset="0"/>
              </a:rPr>
              <a:t>Food Laboratory assistant: </a:t>
            </a:r>
            <a:r>
              <a:rPr lang="en-AU" sz="1400" dirty="0">
                <a:latin typeface="Arial" panose="020B0604020202020204" pitchFamily="34" charset="0"/>
                <a:cs typeface="Arial" panose="020B0604020202020204" pitchFamily="34" charset="0"/>
              </a:rPr>
              <a:t>science and food at VCE level </a:t>
            </a:r>
          </a:p>
          <a:p>
            <a:r>
              <a:rPr lang="en-AU" sz="1400" b="1" dirty="0">
                <a:latin typeface="Arial" panose="020B0604020202020204" pitchFamily="34" charset="0"/>
                <a:cs typeface="Arial" panose="020B0604020202020204" pitchFamily="34" charset="0"/>
              </a:rPr>
              <a:t>Nutritional educator</a:t>
            </a:r>
            <a:r>
              <a:rPr lang="en-AU" sz="1400" dirty="0">
                <a:latin typeface="Arial" panose="020B0604020202020204" pitchFamily="34" charset="0"/>
                <a:cs typeface="Arial" panose="020B0604020202020204" pitchFamily="34" charset="0"/>
              </a:rPr>
              <a:t>: VCE food level, working in places such as spas, fitness centres, rehabilitation centres, and weight management centres.</a:t>
            </a:r>
          </a:p>
          <a:p>
            <a:r>
              <a:rPr lang="en-AU" sz="1400" b="1" dirty="0">
                <a:latin typeface="Arial" panose="020B0604020202020204" pitchFamily="34" charset="0"/>
                <a:cs typeface="Arial" panose="020B0604020202020204" pitchFamily="34" charset="0"/>
              </a:rPr>
              <a:t>Food industry professionals</a:t>
            </a:r>
            <a:r>
              <a:rPr lang="en-AU" sz="1400" dirty="0">
                <a:latin typeface="Arial" panose="020B0604020202020204" pitchFamily="34" charset="0"/>
                <a:cs typeface="Arial" panose="020B0604020202020204" pitchFamily="34" charset="0"/>
              </a:rPr>
              <a:t>: developing recipes and analysing products for nutritional labelling to promoting and educating consumers about the nutritional value of specific foods. </a:t>
            </a:r>
          </a:p>
          <a:p>
            <a:r>
              <a:rPr lang="en-AU" sz="1400" b="1" dirty="0">
                <a:latin typeface="Arial" panose="020B0604020202020204" pitchFamily="34" charset="0"/>
                <a:cs typeface="Arial" panose="020B0604020202020204" pitchFamily="34" charset="0"/>
              </a:rPr>
              <a:t>Hospitality and catering: </a:t>
            </a:r>
            <a:r>
              <a:rPr lang="en-AU" sz="1400" dirty="0" err="1">
                <a:latin typeface="Arial" panose="020B0604020202020204" pitchFamily="34" charset="0"/>
                <a:cs typeface="Arial" panose="020B0604020202020204" pitchFamily="34" charset="0"/>
              </a:rPr>
              <a:t>Tafecourses</a:t>
            </a:r>
            <a:r>
              <a:rPr lang="en-AU" sz="1400" dirty="0">
                <a:latin typeface="Arial" panose="020B0604020202020204" pitchFamily="34" charset="0"/>
                <a:cs typeface="Arial" panose="020B0604020202020204" pitchFamily="34" charset="0"/>
              </a:rPr>
              <a:t> in Certificate 3/4 Hospitality. Or start with a </a:t>
            </a:r>
            <a:r>
              <a:rPr lang="en-AU" sz="1400" dirty="0" err="1">
                <a:latin typeface="Arial" panose="020B0604020202020204" pitchFamily="34" charset="0"/>
                <a:cs typeface="Arial" panose="020B0604020202020204" pitchFamily="34" charset="0"/>
              </a:rPr>
              <a:t>parttime</a:t>
            </a:r>
            <a:r>
              <a:rPr lang="en-AU" sz="1400" dirty="0">
                <a:latin typeface="Arial" panose="020B0604020202020204" pitchFamily="34" charset="0"/>
                <a:cs typeface="Arial" panose="020B0604020202020204" pitchFamily="34" charset="0"/>
              </a:rPr>
              <a:t> job in a food based area. </a:t>
            </a:r>
          </a:p>
          <a:p>
            <a:r>
              <a:rPr lang="en-AU" sz="1400" b="1" dirty="0">
                <a:latin typeface="Arial" panose="020B0604020202020204" pitchFamily="34" charset="0"/>
                <a:cs typeface="Arial" panose="020B0604020202020204" pitchFamily="34" charset="0"/>
              </a:rPr>
              <a:t>Food photographer: </a:t>
            </a:r>
            <a:r>
              <a:rPr lang="en-AU" sz="1400" dirty="0">
                <a:latin typeface="Arial" panose="020B0604020202020204" pitchFamily="34" charset="0"/>
                <a:cs typeface="Arial" panose="020B0604020202020204" pitchFamily="34" charset="0"/>
              </a:rPr>
              <a:t>Skills needed degree or no degree. </a:t>
            </a:r>
          </a:p>
          <a:p>
            <a:r>
              <a:rPr lang="en-AU" sz="1400" b="1" dirty="0">
                <a:latin typeface="Arial" panose="020B0604020202020204" pitchFamily="34" charset="0"/>
                <a:cs typeface="Arial" panose="020B0604020202020204" pitchFamily="34" charset="0"/>
              </a:rPr>
              <a:t>Food writer: </a:t>
            </a:r>
            <a:r>
              <a:rPr lang="en-AU" sz="1400" dirty="0">
                <a:latin typeface="Arial" panose="020B0604020202020204" pitchFamily="34" charset="0"/>
                <a:cs typeface="Arial" panose="020B0604020202020204" pitchFamily="34" charset="0"/>
              </a:rPr>
              <a:t>can happen with out a degree but experience of food essential. </a:t>
            </a:r>
          </a:p>
          <a:p>
            <a:r>
              <a:rPr lang="en-AU" sz="1400" b="1" dirty="0">
                <a:latin typeface="Arial" panose="020B0604020202020204" pitchFamily="34" charset="0"/>
                <a:cs typeface="Arial" panose="020B0604020202020204" pitchFamily="34" charset="0"/>
              </a:rPr>
              <a:t>Public Health worker: </a:t>
            </a:r>
            <a:r>
              <a:rPr lang="en-AU" sz="1400" dirty="0">
                <a:latin typeface="Arial" panose="020B0604020202020204" pitchFamily="34" charset="0"/>
                <a:cs typeface="Arial" panose="020B0604020202020204" pitchFamily="34" charset="0"/>
              </a:rPr>
              <a:t>degree required. Can work in hospitals designing appropriate diets, sports diets, public announcements around food safety and programs to assist the public. </a:t>
            </a:r>
          </a:p>
          <a:p>
            <a:r>
              <a:rPr lang="en-AU" sz="1400" b="1" dirty="0">
                <a:latin typeface="Arial" panose="020B0604020202020204" pitchFamily="34" charset="0"/>
                <a:cs typeface="Arial" panose="020B0604020202020204" pitchFamily="34" charset="0"/>
              </a:rPr>
              <a:t>Clinical Dietitian: </a:t>
            </a:r>
            <a:r>
              <a:rPr lang="en-AU" sz="1400" dirty="0">
                <a:latin typeface="Arial" panose="020B0604020202020204" pitchFamily="34" charset="0"/>
                <a:cs typeface="Arial" panose="020B0604020202020204" pitchFamily="34" charset="0"/>
              </a:rPr>
              <a:t>Degree needed. Can set up your own business or work for larger companies. </a:t>
            </a:r>
          </a:p>
          <a:p>
            <a:r>
              <a:rPr lang="en-AU" sz="1400" b="1" dirty="0">
                <a:latin typeface="Arial" panose="020B0604020202020204" pitchFamily="34" charset="0"/>
                <a:cs typeface="Arial" panose="020B0604020202020204" pitchFamily="34" charset="0"/>
              </a:rPr>
              <a:t>Food Educators: </a:t>
            </a:r>
            <a:r>
              <a:rPr lang="en-AU" sz="1400" dirty="0">
                <a:latin typeface="Arial" panose="020B0604020202020204" pitchFamily="34" charset="0"/>
                <a:cs typeface="Arial" panose="020B0604020202020204" pitchFamily="34" charset="0"/>
              </a:rPr>
              <a:t>degree required. Teach in schools, </a:t>
            </a:r>
            <a:r>
              <a:rPr lang="en-AU" sz="1400" dirty="0" err="1">
                <a:latin typeface="Arial" panose="020B0604020202020204" pitchFamily="34" charset="0"/>
                <a:cs typeface="Arial" panose="020B0604020202020204" pitchFamily="34" charset="0"/>
              </a:rPr>
              <a:t>Tafes</a:t>
            </a:r>
            <a:r>
              <a:rPr lang="en-AU" sz="1400" dirty="0">
                <a:latin typeface="Arial" panose="020B0604020202020204" pitchFamily="34" charset="0"/>
                <a:cs typeface="Arial" panose="020B0604020202020204" pitchFamily="34" charset="0"/>
              </a:rPr>
              <a:t> and large companies. </a:t>
            </a:r>
          </a:p>
          <a:p>
            <a:r>
              <a:rPr lang="en-AU" sz="1400" b="1" dirty="0">
                <a:latin typeface="Arial" panose="020B0604020202020204" pitchFamily="34" charset="0"/>
                <a:cs typeface="Arial" panose="020B0604020202020204" pitchFamily="34" charset="0"/>
              </a:rPr>
              <a:t>Agricultural scientist: </a:t>
            </a:r>
            <a:r>
              <a:rPr lang="en-AU" sz="1400" dirty="0">
                <a:latin typeface="Arial" panose="020B0604020202020204" pitchFamily="34" charset="0"/>
                <a:cs typeface="Arial" panose="020B0604020202020204" pitchFamily="34" charset="0"/>
              </a:rPr>
              <a:t>degree needed. Grows and adapts large scale food production.</a:t>
            </a:r>
          </a:p>
        </p:txBody>
      </p:sp>
      <p:pic>
        <p:nvPicPr>
          <p:cNvPr id="2050" name="Picture 2" descr="41,600+ Food Science Experiment Stock Photos, Pictures ...">
            <a:extLst>
              <a:ext uri="{FF2B5EF4-FFF2-40B4-BE49-F238E27FC236}">
                <a16:creationId xmlns:a16="http://schemas.microsoft.com/office/drawing/2014/main" id="{A9C228BB-FB14-4210-AACC-C6AEE919C2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372100" y="1280160"/>
            <a:ext cx="2834640" cy="2767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260000"/>
      </p:ext>
    </p:extLst>
  </p:cSld>
  <p:clrMapOvr>
    <a:masterClrMapping/>
  </p:clrMapOvr>
  <mc:AlternateContent xmlns:mc="http://schemas.openxmlformats.org/markup-compatibility/2006" xmlns:p14="http://schemas.microsoft.com/office/powerpoint/2010/main">
    <mc:Choice Requires="p14">
      <p:transition spd="slow" p14:dur="2000" advTm="60934"/>
    </mc:Choice>
    <mc:Fallback xmlns="">
      <p:transition spd="slow" advTm="609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041507"/>
            <a:ext cx="6392174" cy="498768"/>
          </a:xfrm>
        </p:spPr>
        <p:txBody>
          <a:bodyPr/>
          <a:lstStyle/>
          <a:p>
            <a:r>
              <a:rPr lang="en-US" dirty="0">
                <a:solidFill>
                  <a:srgbClr val="0033FF"/>
                </a:solidFill>
              </a:rPr>
              <a:t>What to expect</a:t>
            </a:r>
          </a:p>
        </p:txBody>
      </p:sp>
      <p:sp>
        <p:nvSpPr>
          <p:cNvPr id="5" name="Subtitle 4"/>
          <p:cNvSpPr>
            <a:spLocks noGrp="1"/>
          </p:cNvSpPr>
          <p:nvPr>
            <p:ph type="subTitle" idx="1"/>
          </p:nvPr>
        </p:nvSpPr>
        <p:spPr>
          <a:xfrm>
            <a:off x="457200" y="1635786"/>
            <a:ext cx="5274129" cy="4536413"/>
          </a:xfrm>
        </p:spPr>
        <p:txBody>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Food Studies is challenging and rewarding </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To succeed in this subject you will need to:</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n-US" sz="1800" dirty="0">
                <a:latin typeface="Arial" panose="020B0604020202020204" pitchFamily="34" charset="0"/>
                <a:cs typeface="Arial" panose="020B0604020202020204" pitchFamily="34" charset="0"/>
              </a:rPr>
              <a:t>Work hard and be </a:t>
            </a:r>
            <a:r>
              <a:rPr lang="en-US" sz="1800" dirty="0" err="1">
                <a:latin typeface="Arial" panose="020B0604020202020204" pitchFamily="34" charset="0"/>
                <a:cs typeface="Arial" panose="020B0604020202020204" pitchFamily="34" charset="0"/>
              </a:rPr>
              <a:t>organised</a:t>
            </a:r>
            <a:r>
              <a:rPr lang="en-US" sz="1800" dirty="0">
                <a:latin typeface="Arial" panose="020B0604020202020204" pitchFamily="34" charset="0"/>
                <a:cs typeface="Arial" panose="020B0604020202020204" pitchFamily="34" charset="0"/>
              </a:rPr>
              <a:t> for learning </a:t>
            </a:r>
          </a:p>
          <a:p>
            <a:pPr marL="742950" lvl="1" indent="-285750" algn="l">
              <a:buFont typeface="Arial" panose="020B0604020202020204" pitchFamily="34" charset="0"/>
              <a:buChar char="•"/>
            </a:pPr>
            <a:r>
              <a:rPr lang="en-US" sz="1800" dirty="0">
                <a:latin typeface="Arial" panose="020B0604020202020204" pitchFamily="34" charset="0"/>
                <a:cs typeface="Arial" panose="020B0604020202020204" pitchFamily="34" charset="0"/>
              </a:rPr>
              <a:t>Participate in class discussions &amp; practical activities </a:t>
            </a:r>
          </a:p>
          <a:p>
            <a:pPr marL="742950" lvl="1" indent="-285750" algn="l">
              <a:buFont typeface="Arial" panose="020B0604020202020204" pitchFamily="34" charset="0"/>
              <a:buChar char="•"/>
            </a:pPr>
            <a:r>
              <a:rPr lang="en-US" sz="1800" dirty="0">
                <a:latin typeface="Arial" panose="020B0604020202020204" pitchFamily="34" charset="0"/>
                <a:cs typeface="Arial" panose="020B0604020202020204" pitchFamily="34" charset="0"/>
              </a:rPr>
              <a:t>Research and </a:t>
            </a:r>
            <a:r>
              <a:rPr lang="en-US" sz="1800" dirty="0" err="1">
                <a:latin typeface="Arial" panose="020B0604020202020204" pitchFamily="34" charset="0"/>
                <a:cs typeface="Arial" panose="020B0604020202020204" pitchFamily="34" charset="0"/>
              </a:rPr>
              <a:t>analyse</a:t>
            </a:r>
            <a:r>
              <a:rPr lang="en-US" sz="1800" dirty="0">
                <a:latin typeface="Arial" panose="020B0604020202020204" pitchFamily="34" charset="0"/>
                <a:cs typeface="Arial" panose="020B0604020202020204" pitchFamily="34" charset="0"/>
              </a:rPr>
              <a:t> </a:t>
            </a:r>
          </a:p>
          <a:p>
            <a:pPr marL="742950" lvl="1" indent="-285750" algn="l">
              <a:buFont typeface="Arial" panose="020B0604020202020204" pitchFamily="34" charset="0"/>
              <a:buChar char="•"/>
            </a:pPr>
            <a:r>
              <a:rPr lang="en-US" sz="1800" dirty="0">
                <a:latin typeface="Arial" panose="020B0604020202020204" pitchFamily="34" charset="0"/>
                <a:cs typeface="Arial" panose="020B0604020202020204" pitchFamily="34" charset="0"/>
              </a:rPr>
              <a:t>Design and adapt food</a:t>
            </a:r>
          </a:p>
          <a:p>
            <a:pPr marL="742950" lvl="1" indent="-285750" algn="l">
              <a:buFont typeface="Arial" panose="020B0604020202020204" pitchFamily="34" charset="0"/>
              <a:buChar char="•"/>
            </a:pPr>
            <a:r>
              <a:rPr lang="en-US" sz="1800" dirty="0">
                <a:latin typeface="Arial" panose="020B0604020202020204" pitchFamily="34" charset="0"/>
                <a:cs typeface="Arial" panose="020B0604020202020204" pitchFamily="34" charset="0"/>
              </a:rPr>
              <a:t>Evaluate changes in food trends</a:t>
            </a:r>
          </a:p>
          <a:p>
            <a:pPr marL="742950" lvl="1" indent="-28575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3044394219"/>
      </p:ext>
    </p:extLst>
  </p:cSld>
  <p:clrMapOvr>
    <a:masterClrMapping/>
  </p:clrMapOvr>
  <mc:AlternateContent xmlns:mc="http://schemas.openxmlformats.org/markup-compatibility/2006" xmlns:p14="http://schemas.microsoft.com/office/powerpoint/2010/main">
    <mc:Choice Requires="p14">
      <p:transition spd="slow" p14:dur="2000" advTm="92683"/>
    </mc:Choice>
    <mc:Fallback xmlns="">
      <p:transition spd="slow" advTm="92683"/>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3034</TotalTime>
  <Words>374</Words>
  <Application>Microsoft Office PowerPoint</Application>
  <PresentationFormat>On-screen Show (4:3)</PresentationFormat>
  <Paragraphs>44</Paragraphs>
  <Slides>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Museo 300</vt:lpstr>
      <vt:lpstr>Museo 500</vt:lpstr>
      <vt:lpstr>Museo 700</vt:lpstr>
      <vt:lpstr>Office Theme</vt:lpstr>
      <vt:lpstr>Custom Design</vt:lpstr>
      <vt:lpstr>VCE Food Studies </vt:lpstr>
      <vt:lpstr>What is the study of food?   </vt:lpstr>
      <vt:lpstr>Course Overview </vt:lpstr>
      <vt:lpstr>Pathways </vt:lpstr>
      <vt:lpstr>What to expect</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Sharon Hill</cp:lastModifiedBy>
  <cp:revision>46</cp:revision>
  <dcterms:created xsi:type="dcterms:W3CDTF">2015-02-16T04:39:47Z</dcterms:created>
  <dcterms:modified xsi:type="dcterms:W3CDTF">2023-07-18T03:15:20Z</dcterms:modified>
</cp:coreProperties>
</file>