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1" r:id="rId2"/>
    <p:sldId id="258" r:id="rId3"/>
    <p:sldId id="295" r:id="rId4"/>
    <p:sldId id="301" r:id="rId5"/>
    <p:sldId id="265" r:id="rId6"/>
    <p:sldId id="302" r:id="rId7"/>
    <p:sldId id="297" r:id="rId8"/>
    <p:sldId id="299" r:id="rId9"/>
    <p:sldId id="30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8C9E-C4F4-4DED-BDEE-7EBDA928F684}" type="datetimeFigureOut">
              <a:rPr lang="en-AU" smtClean="0"/>
              <a:t>19/07/2023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DBDF5-5392-46C4-8794-C5BE707E5E0B}" type="slidenum">
              <a:rPr lang="en-AU" smtClean="0"/>
              <a:t>‹#›</a:t>
            </a:fld>
            <a:endParaRPr lang="en-AU"/>
          </a:p>
        </p:txBody>
      </p:sp>
    </p:spTree>
    <p:extLst>
      <p:ext uri="{BB962C8B-B14F-4D97-AF65-F5344CB8AC3E}">
        <p14:creationId xmlns:p14="http://schemas.microsoft.com/office/powerpoint/2010/main" val="118430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AU" dirty="0">
                <a:latin typeface="Century Gothic"/>
                <a:ea typeface="Century Gothic"/>
                <a:cs typeface="Century Gothic"/>
                <a:sym typeface="Century Gothic"/>
              </a:rPr>
              <a:t>One of the main benefits of the VCE Vocational Major is its emphasis on practical work-related skills, with two of the four strands focusing on providing practical work and industry experience. Students are able to focus on a specific industry by completing a VET qualification.</a:t>
            </a:r>
            <a:endParaRPr dirty="0"/>
          </a:p>
          <a:p>
            <a:pPr marL="0" lvl="0" indent="0" algn="l" rtl="0">
              <a:lnSpc>
                <a:spcPct val="107000"/>
              </a:lnSpc>
              <a:spcBef>
                <a:spcPts val="800"/>
              </a:spcBef>
              <a:spcAft>
                <a:spcPts val="0"/>
              </a:spcAft>
              <a:buNone/>
            </a:pPr>
            <a:r>
              <a:rPr lang="en-AU" dirty="0">
                <a:latin typeface="Century Gothic"/>
                <a:ea typeface="Century Gothic"/>
                <a:cs typeface="Century Gothic"/>
                <a:sym typeface="Century Gothic"/>
              </a:rPr>
              <a:t>It provides students with the opportunity to develop ‘</a:t>
            </a:r>
            <a:r>
              <a:rPr lang="en-AU" b="1" i="1" dirty="0">
                <a:latin typeface="Century Gothic"/>
                <a:ea typeface="Century Gothic"/>
                <a:cs typeface="Century Gothic"/>
                <a:sym typeface="Century Gothic"/>
              </a:rPr>
              <a:t>employability skills</a:t>
            </a:r>
            <a:r>
              <a:rPr lang="en-AU" dirty="0">
                <a:latin typeface="Century Gothic"/>
                <a:ea typeface="Century Gothic"/>
                <a:cs typeface="Century Gothic"/>
                <a:sym typeface="Century Gothic"/>
              </a:rPr>
              <a:t>’ which can be used as a pathway into </a:t>
            </a:r>
            <a:endParaRPr dirty="0">
              <a:latin typeface="Century Gothic"/>
              <a:ea typeface="Century Gothic"/>
              <a:cs typeface="Century Gothic"/>
              <a:sym typeface="Century Gothic"/>
            </a:endParaRPr>
          </a:p>
          <a:p>
            <a:pPr marL="285750" lvl="0" indent="-285750" algn="l" rtl="0">
              <a:lnSpc>
                <a:spcPct val="107000"/>
              </a:lnSpc>
              <a:spcBef>
                <a:spcPts val="800"/>
              </a:spcBef>
              <a:spcAft>
                <a:spcPts val="0"/>
              </a:spcAft>
              <a:buClr>
                <a:schemeClr val="dk1"/>
              </a:buClr>
              <a:buSzPts val="1200"/>
              <a:buFont typeface="Noto Sans Symbols"/>
              <a:buChar char="✔"/>
            </a:pPr>
            <a:r>
              <a:rPr lang="en-AU" dirty="0">
                <a:latin typeface="Century Gothic"/>
                <a:ea typeface="Century Gothic"/>
                <a:cs typeface="Century Gothic"/>
                <a:sym typeface="Century Gothic"/>
              </a:rPr>
              <a:t>further training </a:t>
            </a:r>
            <a:r>
              <a:rPr lang="en-AU" sz="1200" dirty="0">
                <a:latin typeface="Century Gothic"/>
                <a:ea typeface="Century Gothic"/>
                <a:cs typeface="Century Gothic"/>
                <a:sym typeface="Century Gothic"/>
              </a:rPr>
              <a:t>at </a:t>
            </a:r>
            <a:r>
              <a:rPr lang="en-AU" sz="1200" b="1" dirty="0">
                <a:latin typeface="Century Gothic"/>
                <a:ea typeface="Century Gothic"/>
                <a:cs typeface="Century Gothic"/>
                <a:sym typeface="Century Gothic"/>
              </a:rPr>
              <a:t>TAFE Colleges</a:t>
            </a:r>
            <a:r>
              <a:rPr lang="en-AU" sz="1200" dirty="0">
                <a:latin typeface="Century Gothic"/>
                <a:ea typeface="Century Gothic"/>
                <a:cs typeface="Century Gothic"/>
                <a:sym typeface="Century Gothic"/>
              </a:rPr>
              <a:t>, other training providers</a:t>
            </a:r>
            <a:endParaRPr dirty="0">
              <a:latin typeface="Century Gothic"/>
              <a:ea typeface="Century Gothic"/>
              <a:cs typeface="Century Gothic"/>
              <a:sym typeface="Century Gothic"/>
            </a:endParaRPr>
          </a:p>
          <a:p>
            <a:pPr marL="285750" lvl="0" indent="-285750" algn="l" rtl="0">
              <a:lnSpc>
                <a:spcPct val="107000"/>
              </a:lnSpc>
              <a:spcBef>
                <a:spcPts val="800"/>
              </a:spcBef>
              <a:spcAft>
                <a:spcPts val="0"/>
              </a:spcAft>
              <a:buClr>
                <a:schemeClr val="dk1"/>
              </a:buClr>
              <a:buSzPts val="1200"/>
              <a:buFont typeface="Noto Sans Symbols"/>
              <a:buChar char="✔"/>
            </a:pPr>
            <a:r>
              <a:rPr lang="en-AU" sz="1200" dirty="0">
                <a:latin typeface="Century Gothic"/>
                <a:ea typeface="Century Gothic"/>
                <a:cs typeface="Century Gothic"/>
                <a:sym typeface="Century Gothic"/>
              </a:rPr>
              <a:t>Industry related training via </a:t>
            </a:r>
            <a:r>
              <a:rPr lang="en-AU" sz="1200" b="1" dirty="0">
                <a:latin typeface="Century Gothic"/>
                <a:ea typeface="Century Gothic"/>
                <a:cs typeface="Century Gothic"/>
                <a:sym typeface="Century Gothic"/>
              </a:rPr>
              <a:t>Apprenticeships / Traineeships </a:t>
            </a:r>
            <a:endParaRPr dirty="0"/>
          </a:p>
          <a:p>
            <a:pPr marL="285750" lvl="0" indent="-285750" algn="l" rtl="0">
              <a:lnSpc>
                <a:spcPct val="107000"/>
              </a:lnSpc>
              <a:spcBef>
                <a:spcPts val="800"/>
              </a:spcBef>
              <a:spcAft>
                <a:spcPts val="0"/>
              </a:spcAft>
              <a:buClr>
                <a:schemeClr val="dk1"/>
              </a:buClr>
              <a:buSzPts val="1200"/>
              <a:buFont typeface="Noto Sans Symbols"/>
              <a:buChar char="✔"/>
            </a:pPr>
            <a:r>
              <a:rPr lang="en-AU" dirty="0">
                <a:latin typeface="Century Gothic"/>
                <a:ea typeface="Century Gothic"/>
                <a:cs typeface="Century Gothic"/>
                <a:sym typeface="Century Gothic"/>
              </a:rPr>
              <a:t>Employment linked to</a:t>
            </a:r>
            <a:r>
              <a:rPr lang="en-AU" b="1" dirty="0">
                <a:latin typeface="Century Gothic"/>
                <a:ea typeface="Century Gothic"/>
                <a:cs typeface="Century Gothic"/>
                <a:sym typeface="Century Gothic"/>
              </a:rPr>
              <a:t> training </a:t>
            </a:r>
            <a:endParaRPr dirty="0"/>
          </a:p>
          <a:p>
            <a:pPr marL="285750" lvl="0" indent="-285750" algn="l" rtl="0">
              <a:lnSpc>
                <a:spcPct val="107000"/>
              </a:lnSpc>
              <a:spcBef>
                <a:spcPts val="800"/>
              </a:spcBef>
              <a:spcAft>
                <a:spcPts val="0"/>
              </a:spcAft>
              <a:buClr>
                <a:schemeClr val="dk1"/>
              </a:buClr>
              <a:buSzPts val="1200"/>
              <a:buFont typeface="Noto Sans Symbols"/>
              <a:buChar char="✔"/>
            </a:pPr>
            <a:r>
              <a:rPr lang="en-AU" sz="1200" dirty="0">
                <a:latin typeface="Century Gothic"/>
                <a:ea typeface="Century Gothic"/>
                <a:cs typeface="Century Gothic"/>
                <a:sym typeface="Century Gothic"/>
              </a:rPr>
              <a:t>Opportunities to build </a:t>
            </a:r>
            <a:r>
              <a:rPr lang="en-AU" sz="1200" b="1" dirty="0">
                <a:latin typeface="Century Gothic"/>
                <a:ea typeface="Century Gothic"/>
                <a:cs typeface="Century Gothic"/>
                <a:sym typeface="Century Gothic"/>
              </a:rPr>
              <a:t>personal skills </a:t>
            </a:r>
            <a:r>
              <a:rPr lang="en-AU" sz="1200" dirty="0">
                <a:latin typeface="Century Gothic"/>
                <a:ea typeface="Century Gothic"/>
                <a:cs typeface="Century Gothic"/>
                <a:sym typeface="Century Gothic"/>
              </a:rPr>
              <a:t>and </a:t>
            </a:r>
            <a:r>
              <a:rPr lang="en-AU" sz="1200" b="1" dirty="0">
                <a:latin typeface="Century Gothic"/>
                <a:ea typeface="Century Gothic"/>
                <a:cs typeface="Century Gothic"/>
                <a:sym typeface="Century Gothic"/>
              </a:rPr>
              <a:t>work related skills </a:t>
            </a:r>
            <a:r>
              <a:rPr lang="en-AU" sz="1200" dirty="0">
                <a:latin typeface="Century Gothic"/>
                <a:ea typeface="Century Gothic"/>
                <a:cs typeface="Century Gothic"/>
                <a:sym typeface="Century Gothic"/>
              </a:rPr>
              <a:t>that are important for life and work</a:t>
            </a:r>
            <a:endParaRPr dirty="0">
              <a:latin typeface="Century Gothic"/>
              <a:ea typeface="Century Gothic"/>
              <a:cs typeface="Century Gothic"/>
              <a:sym typeface="Century Gothic"/>
            </a:endParaRPr>
          </a:p>
          <a:p>
            <a:pPr marL="0" lvl="0" indent="0" algn="l" rtl="0">
              <a:lnSpc>
                <a:spcPct val="107000"/>
              </a:lnSpc>
              <a:spcBef>
                <a:spcPts val="800"/>
              </a:spcBef>
              <a:spcAft>
                <a:spcPts val="0"/>
              </a:spcAft>
              <a:buNone/>
            </a:pPr>
            <a:r>
              <a:rPr lang="en-AU" b="1" i="1" dirty="0">
                <a:latin typeface="Century Gothic"/>
                <a:ea typeface="Century Gothic"/>
                <a:cs typeface="Century Gothic"/>
                <a:sym typeface="Century Gothic"/>
              </a:rPr>
              <a:t>Our VCE Vocational Major does not meet the immediate entry requirements for University and does not provide an ATAR ranking</a:t>
            </a:r>
            <a:endParaRPr sz="1600" b="1" i="1" dirty="0">
              <a:latin typeface="Century Gothic"/>
              <a:ea typeface="Century Gothic"/>
              <a:cs typeface="Century Gothic"/>
              <a:sym typeface="Century Gothic"/>
            </a:endParaRPr>
          </a:p>
          <a:p>
            <a:pPr marL="0" lvl="0" indent="0" algn="l" rtl="0">
              <a:spcBef>
                <a:spcPts val="8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22766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8481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094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93259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132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77278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4778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27353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97622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19/07/2023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12137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2BE13-7596-4AD5-A24D-3C552F8DBE24}" type="datetimeFigureOut">
              <a:rPr lang="en-AU" smtClean="0"/>
              <a:t>19/07/2023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60534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2BE13-7596-4AD5-A24D-3C552F8DBE24}" type="datetimeFigureOut">
              <a:rPr lang="en-AU" smtClean="0"/>
              <a:t>19/07/2023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76476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2BE13-7596-4AD5-A24D-3C552F8DBE24}" type="datetimeFigureOut">
              <a:rPr lang="en-AU" smtClean="0"/>
              <a:t>19/07/2023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9434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2BE13-7596-4AD5-A24D-3C552F8DBE24}" type="datetimeFigureOut">
              <a:rPr lang="en-AU" smtClean="0"/>
              <a:t>19/07/2023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75980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B2BE13-7596-4AD5-A24D-3C552F8DBE24}" type="datetimeFigureOut">
              <a:rPr lang="en-AU" smtClean="0"/>
              <a:t>19/07/2023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8249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2BE13-7596-4AD5-A24D-3C552F8DBE24}" type="datetimeFigureOut">
              <a:rPr lang="en-AU" smtClean="0"/>
              <a:t>19/07/2023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72319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B2BE13-7596-4AD5-A24D-3C552F8DBE24}" type="datetimeFigureOut">
              <a:rPr lang="en-AU" smtClean="0"/>
              <a:t>19/07/2023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60E58A-8BE9-4DF3-A3B3-96734AD492C3}" type="slidenum">
              <a:rPr lang="en-AU" smtClean="0"/>
              <a:t>‹#›</a:t>
            </a:fld>
            <a:endParaRPr lang="en-AU"/>
          </a:p>
        </p:txBody>
      </p:sp>
    </p:spTree>
    <p:extLst>
      <p:ext uri="{BB962C8B-B14F-4D97-AF65-F5344CB8AC3E}">
        <p14:creationId xmlns:p14="http://schemas.microsoft.com/office/powerpoint/2010/main" val="916385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caa.vic.edu.au/victorianseniorsecondarycertificatereform/Pages/Index.aspx?fbclid=IwAR3tG8pwqJNoZJJOX8D7yK0s0YgLGjI7Ogf-uyhWDoqZH47suux_3sA7d58#pathwayvideo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030"/>
            <a:ext cx="12192000" cy="6907538"/>
          </a:xfrm>
          <a:prstGeom prst="rect">
            <a:avLst/>
          </a:prstGeom>
        </p:spPr>
      </p:pic>
      <p:sp>
        <p:nvSpPr>
          <p:cNvPr id="7" name="Rectangle 6"/>
          <p:cNvSpPr/>
          <p:nvPr/>
        </p:nvSpPr>
        <p:spPr>
          <a:xfrm>
            <a:off x="3595953" y="0"/>
            <a:ext cx="5000088" cy="1077218"/>
          </a:xfrm>
          <a:prstGeom prst="rect">
            <a:avLst/>
          </a:prstGeom>
        </p:spPr>
        <p:txBody>
          <a:bodyPr wrap="none">
            <a:spAutoFit/>
          </a:bodyPr>
          <a:lstStyle/>
          <a:p>
            <a:pPr lvl="0" algn="ctr" fontAlgn="auto">
              <a:spcAft>
                <a:spcPts val="0"/>
              </a:spcAft>
              <a:defRPr/>
            </a:pPr>
            <a:r>
              <a:rPr lang="en-AU" sz="3200" dirty="0"/>
              <a:t>Seymour College:  VCE VM</a:t>
            </a:r>
            <a:br>
              <a:rPr lang="en-AU" sz="3200" dirty="0"/>
            </a:br>
            <a:r>
              <a:rPr lang="en-AU" sz="3200" dirty="0"/>
              <a:t>Information Session 2023</a:t>
            </a:r>
          </a:p>
        </p:txBody>
      </p:sp>
      <p:sp>
        <p:nvSpPr>
          <p:cNvPr id="8" name="Rectangle 7"/>
          <p:cNvSpPr/>
          <p:nvPr/>
        </p:nvSpPr>
        <p:spPr>
          <a:xfrm>
            <a:off x="3977471" y="6080230"/>
            <a:ext cx="4237057" cy="584775"/>
          </a:xfrm>
          <a:prstGeom prst="rect">
            <a:avLst/>
          </a:prstGeom>
        </p:spPr>
        <p:txBody>
          <a:bodyPr wrap="none">
            <a:spAutoFit/>
          </a:bodyPr>
          <a:lstStyle/>
          <a:p>
            <a:pPr lvl="0" algn="ctr" fontAlgn="auto">
              <a:spcAft>
                <a:spcPts val="0"/>
              </a:spcAft>
              <a:defRPr/>
            </a:pPr>
            <a:r>
              <a:rPr lang="en-AU" sz="3200" b="1" dirty="0">
                <a:solidFill>
                  <a:srgbClr val="00B050"/>
                </a:solidFill>
                <a:latin typeface="Bradley Hand ITC" panose="03070402050302030203" pitchFamily="66" charset="0"/>
              </a:rPr>
              <a:t>Respect – Inspire - Excel</a:t>
            </a:r>
          </a:p>
        </p:txBody>
      </p:sp>
      <p:sp>
        <p:nvSpPr>
          <p:cNvPr id="5" name="TextBox 4"/>
          <p:cNvSpPr txBox="1"/>
          <p:nvPr/>
        </p:nvSpPr>
        <p:spPr>
          <a:xfrm>
            <a:off x="393297" y="2219868"/>
            <a:ext cx="8589818" cy="369332"/>
          </a:xfrm>
          <a:prstGeom prst="rect">
            <a:avLst/>
          </a:prstGeom>
          <a:solidFill>
            <a:schemeClr val="tx1"/>
          </a:solidFill>
        </p:spPr>
        <p:txBody>
          <a:bodyPr wrap="square" rtlCol="0">
            <a:spAutoFit/>
          </a:bodyPr>
          <a:lstStyle/>
          <a:p>
            <a:r>
              <a:rPr lang="en-AU" dirty="0">
                <a:solidFill>
                  <a:srgbClr val="FFFF00"/>
                </a:solidFill>
              </a:rPr>
              <a:t>The VCE VM overview will be provided by Lisa Macheras and Leanne Hayek</a:t>
            </a:r>
          </a:p>
        </p:txBody>
      </p:sp>
    </p:spTree>
    <p:extLst>
      <p:ext uri="{BB962C8B-B14F-4D97-AF65-F5344CB8AC3E}">
        <p14:creationId xmlns:p14="http://schemas.microsoft.com/office/powerpoint/2010/main" val="2818342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450574"/>
            <a:ext cx="10515600" cy="627186"/>
          </a:xfrm>
        </p:spPr>
        <p:txBody>
          <a:bodyPr>
            <a:noAutofit/>
          </a:bodyPr>
          <a:lstStyle/>
          <a:p>
            <a:r>
              <a:rPr lang="en-AU" b="1" dirty="0">
                <a:solidFill>
                  <a:schemeClr val="tx1"/>
                </a:solidFill>
                <a:latin typeface="Arial" panose="020B0604020202020204" pitchFamily="34" charset="0"/>
                <a:cs typeface="Arial" panose="020B0604020202020204" pitchFamily="34" charset="0"/>
              </a:rPr>
              <a:t>Introduction to the new VCE VM</a:t>
            </a:r>
            <a:endParaRPr lang="en-AU" b="1" dirty="0">
              <a:latin typeface="Arial" panose="020B0604020202020204" pitchFamily="34" charset="0"/>
              <a:cs typeface="Arial" panose="020B0604020202020204" pitchFamily="34" charset="0"/>
            </a:endParaRPr>
          </a:p>
        </p:txBody>
      </p:sp>
      <p:sp>
        <p:nvSpPr>
          <p:cNvPr id="4" name="Text Placeholder 6"/>
          <p:cNvSpPr>
            <a:spLocks noGrp="1"/>
          </p:cNvSpPr>
          <p:nvPr>
            <p:ph idx="1"/>
          </p:nvPr>
        </p:nvSpPr>
        <p:spPr>
          <a:xfrm>
            <a:off x="838200" y="928772"/>
            <a:ext cx="7781925" cy="1456809"/>
          </a:xfrm>
          <a:prstGeom prst="rect">
            <a:avLst/>
          </a:prstGeom>
        </p:spPr>
        <p:txBody>
          <a:bodyPr wrap="square">
            <a:spAutoFit/>
          </a:bodyPr>
          <a:lstStyle/>
          <a:p>
            <a:pPr marL="0" indent="0">
              <a:buNone/>
            </a:pPr>
            <a:endParaRPr lang="en-AU" sz="2400" dirty="0"/>
          </a:p>
          <a:p>
            <a:pPr marL="0" indent="0">
              <a:buNone/>
            </a:pPr>
            <a:r>
              <a:rPr lang="en-AU" sz="1200" dirty="0">
                <a:latin typeface="Arial" panose="020B0604020202020204" pitchFamily="34" charset="0"/>
                <a:cs typeface="Arial" panose="020B0604020202020204" pitchFamily="34" charset="0"/>
                <a:hlinkClick r:id="rId2"/>
              </a:rPr>
              <a:t>https://www.vcaa.vic.edu.au/victorianseniorsecondarycertificatereform/Pages/Index.aspx?fbclid=IwAR3tG8pwqJNoZJJOX8D7yK0s0YgLGjI7Ogf-uyhWDoqZH47suux_3sA7d58#pathwayvideos</a:t>
            </a:r>
            <a:endParaRPr lang="en-AU" sz="1200" dirty="0">
              <a:latin typeface="Arial" panose="020B0604020202020204" pitchFamily="34" charset="0"/>
              <a:cs typeface="Arial" panose="020B0604020202020204" pitchFamily="34" charset="0"/>
            </a:endParaRPr>
          </a:p>
          <a:p>
            <a:pPr marL="0" indent="0">
              <a:buNone/>
            </a:pPr>
            <a:endParaRPr lang="en-AU"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499652" y="6297698"/>
            <a:ext cx="1372165" cy="560301"/>
          </a:xfrm>
          <a:prstGeom prst="rect">
            <a:avLst/>
          </a:prstGeom>
        </p:spPr>
      </p:pic>
      <p:pic>
        <p:nvPicPr>
          <p:cNvPr id="7" name="Content Placeholder 4">
            <a:extLst>
              <a:ext uri="{FF2B5EF4-FFF2-40B4-BE49-F238E27FC236}">
                <a16:creationId xmlns:a16="http://schemas.microsoft.com/office/drawing/2014/main" id="{AEB745B6-44DC-574A-0D4E-6811545E448F}"/>
              </a:ext>
            </a:extLst>
          </p:cNvPr>
          <p:cNvPicPr>
            <a:picLocks noChangeAspect="1"/>
          </p:cNvPicPr>
          <p:nvPr/>
        </p:nvPicPr>
        <p:blipFill>
          <a:blip r:embed="rId4"/>
          <a:stretch>
            <a:fillRect/>
          </a:stretch>
        </p:blipFill>
        <p:spPr>
          <a:xfrm>
            <a:off x="9694871" y="124835"/>
            <a:ext cx="2247333" cy="6608329"/>
          </a:xfrm>
          <a:prstGeom prst="rect">
            <a:avLst/>
          </a:prstGeom>
        </p:spPr>
      </p:pic>
      <p:pic>
        <p:nvPicPr>
          <p:cNvPr id="9" name="Picture 8">
            <a:extLst>
              <a:ext uri="{FF2B5EF4-FFF2-40B4-BE49-F238E27FC236}">
                <a16:creationId xmlns:a16="http://schemas.microsoft.com/office/drawing/2014/main" id="{15077E3D-E496-8C59-C9B7-E249E5F9DE36}"/>
              </a:ext>
            </a:extLst>
          </p:cNvPr>
          <p:cNvPicPr>
            <a:picLocks noChangeAspect="1"/>
          </p:cNvPicPr>
          <p:nvPr/>
        </p:nvPicPr>
        <p:blipFill>
          <a:blip r:embed="rId5"/>
          <a:stretch>
            <a:fillRect/>
          </a:stretch>
        </p:blipFill>
        <p:spPr>
          <a:xfrm>
            <a:off x="2466975" y="2385581"/>
            <a:ext cx="6286500" cy="3467100"/>
          </a:xfrm>
          <a:prstGeom prst="rect">
            <a:avLst/>
          </a:prstGeom>
        </p:spPr>
      </p:pic>
    </p:spTree>
    <p:extLst>
      <p:ext uri="{BB962C8B-B14F-4D97-AF65-F5344CB8AC3E}">
        <p14:creationId xmlns:p14="http://schemas.microsoft.com/office/powerpoint/2010/main" val="263111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1AB6-C2C3-C1D4-71B0-B0A450026C2E}"/>
              </a:ext>
            </a:extLst>
          </p:cNvPr>
          <p:cNvSpPr>
            <a:spLocks noGrp="1"/>
          </p:cNvSpPr>
          <p:nvPr>
            <p:ph type="title"/>
          </p:nvPr>
        </p:nvSpPr>
        <p:spPr>
          <a:xfrm>
            <a:off x="677333" y="609600"/>
            <a:ext cx="9024931" cy="709061"/>
          </a:xfrm>
        </p:spPr>
        <p:txBody>
          <a:bodyPr/>
          <a:lstStyle/>
          <a:p>
            <a:pPr algn="ctr"/>
            <a:r>
              <a:rPr lang="en-AU" b="1" dirty="0">
                <a:solidFill>
                  <a:schemeClr val="tx1"/>
                </a:solidFill>
                <a:latin typeface="Arial" panose="020B0604020202020204" pitchFamily="34" charset="0"/>
                <a:cs typeface="Arial" panose="020B0604020202020204" pitchFamily="34" charset="0"/>
              </a:rPr>
              <a:t>Should I choose VM (Vocational Major)?</a:t>
            </a:r>
          </a:p>
        </p:txBody>
      </p:sp>
      <p:sp>
        <p:nvSpPr>
          <p:cNvPr id="4" name="Text Placeholder 3">
            <a:extLst>
              <a:ext uri="{FF2B5EF4-FFF2-40B4-BE49-F238E27FC236}">
                <a16:creationId xmlns:a16="http://schemas.microsoft.com/office/drawing/2014/main" id="{B807F020-E198-F13E-BE79-EB74F2515868}"/>
              </a:ext>
            </a:extLst>
          </p:cNvPr>
          <p:cNvSpPr>
            <a:spLocks noGrp="1"/>
          </p:cNvSpPr>
          <p:nvPr>
            <p:ph type="body" idx="1"/>
          </p:nvPr>
        </p:nvSpPr>
        <p:spPr>
          <a:xfrm>
            <a:off x="675745" y="1318661"/>
            <a:ext cx="4185623" cy="500514"/>
          </a:xfrm>
        </p:spPr>
        <p:txBody>
          <a:bodyPr/>
          <a:lstStyle/>
          <a:p>
            <a:r>
              <a:rPr lang="en-AU" dirty="0">
                <a:solidFill>
                  <a:schemeClr val="tx1"/>
                </a:solidFill>
              </a:rPr>
              <a:t>VM is</a:t>
            </a:r>
          </a:p>
        </p:txBody>
      </p:sp>
      <p:sp>
        <p:nvSpPr>
          <p:cNvPr id="3" name="Content Placeholder 2">
            <a:extLst>
              <a:ext uri="{FF2B5EF4-FFF2-40B4-BE49-F238E27FC236}">
                <a16:creationId xmlns:a16="http://schemas.microsoft.com/office/drawing/2014/main" id="{E8E0AE70-5680-335D-96AA-B4B81F84C8D9}"/>
              </a:ext>
            </a:extLst>
          </p:cNvPr>
          <p:cNvSpPr>
            <a:spLocks noGrp="1"/>
          </p:cNvSpPr>
          <p:nvPr>
            <p:ph sz="half" idx="2"/>
          </p:nvPr>
        </p:nvSpPr>
        <p:spPr>
          <a:xfrm>
            <a:off x="675745" y="2027723"/>
            <a:ext cx="4185623" cy="4013640"/>
          </a:xfrm>
        </p:spPr>
        <p:txBody>
          <a:bodyPr>
            <a:normAutofit fontScale="85000" lnSpcReduction="20000"/>
          </a:bodyPr>
          <a:lstStyle/>
          <a:p>
            <a:r>
              <a:rPr lang="en-GB" dirty="0">
                <a:solidFill>
                  <a:schemeClr val="tx1"/>
                </a:solidFill>
              </a:rPr>
              <a:t>A valuable option for students seeking a high-quality vocational pathway </a:t>
            </a:r>
          </a:p>
          <a:p>
            <a:r>
              <a:rPr lang="en-GB" dirty="0">
                <a:solidFill>
                  <a:schemeClr val="tx1"/>
                </a:solidFill>
              </a:rPr>
              <a:t>For motivated students</a:t>
            </a:r>
          </a:p>
          <a:p>
            <a:r>
              <a:rPr lang="en-GB" dirty="0">
                <a:solidFill>
                  <a:schemeClr val="tx1"/>
                </a:solidFill>
              </a:rPr>
              <a:t>An engaging approach to delivering curriculum which connects to learners' interests and promotes success through authentic assessments</a:t>
            </a:r>
          </a:p>
          <a:p>
            <a:r>
              <a:rPr lang="en-GB" dirty="0">
                <a:solidFill>
                  <a:schemeClr val="tx1"/>
                </a:solidFill>
              </a:rPr>
              <a:t>Connecting theory to application, providing real life learning experiences in and outside the classroom </a:t>
            </a:r>
          </a:p>
          <a:p>
            <a:r>
              <a:rPr lang="en-GB" dirty="0">
                <a:solidFill>
                  <a:schemeClr val="tx1"/>
                </a:solidFill>
              </a:rPr>
              <a:t>The development of employability skills</a:t>
            </a:r>
          </a:p>
          <a:p>
            <a:r>
              <a:rPr lang="en-GB" dirty="0">
                <a:solidFill>
                  <a:schemeClr val="tx1"/>
                </a:solidFill>
              </a:rPr>
              <a:t>Giving students more independence with their learning </a:t>
            </a:r>
          </a:p>
          <a:p>
            <a:r>
              <a:rPr lang="en-AU" dirty="0">
                <a:solidFill>
                  <a:schemeClr val="tx1"/>
                </a:solidFill>
              </a:rPr>
              <a:t>Students who are willing to do VET and work placement which are both compulsory. </a:t>
            </a:r>
          </a:p>
          <a:p>
            <a:pPr marL="0" indent="0">
              <a:buNone/>
            </a:pPr>
            <a:endParaRPr lang="en-GB" dirty="0">
              <a:solidFill>
                <a:schemeClr val="tx1"/>
              </a:solidFill>
            </a:endParaRPr>
          </a:p>
          <a:p>
            <a:endParaRPr lang="en-GB" dirty="0">
              <a:solidFill>
                <a:schemeClr val="tx1"/>
              </a:solidFill>
            </a:endParaRPr>
          </a:p>
          <a:p>
            <a:endParaRPr lang="en-AU" dirty="0"/>
          </a:p>
        </p:txBody>
      </p:sp>
      <p:sp>
        <p:nvSpPr>
          <p:cNvPr id="5" name="Text Placeholder 4">
            <a:extLst>
              <a:ext uri="{FF2B5EF4-FFF2-40B4-BE49-F238E27FC236}">
                <a16:creationId xmlns:a16="http://schemas.microsoft.com/office/drawing/2014/main" id="{7383BE37-DFF3-63B8-EF0E-7312BFC560EB}"/>
              </a:ext>
            </a:extLst>
          </p:cNvPr>
          <p:cNvSpPr>
            <a:spLocks noGrp="1"/>
          </p:cNvSpPr>
          <p:nvPr>
            <p:ph type="body" sz="quarter" idx="3"/>
          </p:nvPr>
        </p:nvSpPr>
        <p:spPr>
          <a:xfrm>
            <a:off x="5088383" y="1318661"/>
            <a:ext cx="4185618" cy="500514"/>
          </a:xfrm>
        </p:spPr>
        <p:txBody>
          <a:bodyPr/>
          <a:lstStyle/>
          <a:p>
            <a:endParaRPr lang="en-GB" dirty="0">
              <a:solidFill>
                <a:schemeClr val="tx1"/>
              </a:solidFill>
            </a:endParaRPr>
          </a:p>
          <a:p>
            <a:r>
              <a:rPr lang="en-AU" dirty="0">
                <a:solidFill>
                  <a:schemeClr val="tx1"/>
                </a:solidFill>
              </a:rPr>
              <a:t>VM is NOT</a:t>
            </a:r>
          </a:p>
        </p:txBody>
      </p:sp>
      <p:sp>
        <p:nvSpPr>
          <p:cNvPr id="6" name="Content Placeholder 5">
            <a:extLst>
              <a:ext uri="{FF2B5EF4-FFF2-40B4-BE49-F238E27FC236}">
                <a16:creationId xmlns:a16="http://schemas.microsoft.com/office/drawing/2014/main" id="{72DF6657-5CC6-2385-13E9-07CB90E17C15}"/>
              </a:ext>
            </a:extLst>
          </p:cNvPr>
          <p:cNvSpPr>
            <a:spLocks noGrp="1"/>
          </p:cNvSpPr>
          <p:nvPr>
            <p:ph sz="quarter" idx="4"/>
          </p:nvPr>
        </p:nvSpPr>
        <p:spPr>
          <a:xfrm>
            <a:off x="5088384" y="2027723"/>
            <a:ext cx="4185617" cy="4013640"/>
          </a:xfrm>
        </p:spPr>
        <p:txBody>
          <a:bodyPr>
            <a:normAutofit fontScale="85000" lnSpcReduction="20000"/>
          </a:bodyPr>
          <a:lstStyle/>
          <a:p>
            <a:r>
              <a:rPr lang="en-GB" dirty="0">
                <a:solidFill>
                  <a:schemeClr val="tx1"/>
                </a:solidFill>
              </a:rPr>
              <a:t>The easy option </a:t>
            </a:r>
          </a:p>
          <a:p>
            <a:r>
              <a:rPr lang="en-GB" dirty="0">
                <a:solidFill>
                  <a:schemeClr val="tx1"/>
                </a:solidFill>
              </a:rPr>
              <a:t>Always for disengaged students </a:t>
            </a:r>
          </a:p>
          <a:p>
            <a:r>
              <a:rPr lang="en-GB" dirty="0">
                <a:solidFill>
                  <a:schemeClr val="tx1"/>
                </a:solidFill>
              </a:rPr>
              <a:t>Always ‘hands on’ or </a:t>
            </a:r>
            <a:r>
              <a:rPr lang="en-GB" dirty="0" err="1">
                <a:solidFill>
                  <a:schemeClr val="tx1"/>
                </a:solidFill>
              </a:rPr>
              <a:t>kinesthetic</a:t>
            </a:r>
            <a:endParaRPr lang="en-GB" dirty="0">
              <a:solidFill>
                <a:schemeClr val="tx1"/>
              </a:solidFill>
            </a:endParaRPr>
          </a:p>
          <a:p>
            <a:r>
              <a:rPr lang="en-GB" dirty="0">
                <a:solidFill>
                  <a:schemeClr val="tx1"/>
                </a:solidFill>
                <a:ea typeface="Calibri"/>
                <a:cs typeface="Calibri"/>
                <a:sym typeface="Calibri"/>
              </a:rPr>
              <a:t>Meeting the immediate entry requirements for many University courses, and does not provide an ATAR ranking</a:t>
            </a:r>
          </a:p>
          <a:p>
            <a:r>
              <a:rPr lang="en-GB" dirty="0">
                <a:solidFill>
                  <a:schemeClr val="tx1"/>
                </a:solidFill>
                <a:ea typeface="Calibri"/>
                <a:cs typeface="Calibri"/>
                <a:sym typeface="Calibri"/>
              </a:rPr>
              <a:t>For people who do not want to do work outside the classroom with the community. </a:t>
            </a:r>
          </a:p>
          <a:p>
            <a:r>
              <a:rPr lang="en-GB" dirty="0">
                <a:solidFill>
                  <a:schemeClr val="tx1"/>
                </a:solidFill>
                <a:ea typeface="Calibri"/>
                <a:cs typeface="Calibri"/>
                <a:sym typeface="Calibri"/>
              </a:rPr>
              <a:t>For students who are not committed. Students in VM must successfully pass each subject in order to achieve their VM</a:t>
            </a:r>
          </a:p>
          <a:p>
            <a:r>
              <a:rPr lang="en-GB" dirty="0">
                <a:solidFill>
                  <a:schemeClr val="tx1"/>
                </a:solidFill>
                <a:ea typeface="Calibri"/>
                <a:cs typeface="Calibri"/>
                <a:sym typeface="Calibri"/>
              </a:rPr>
              <a:t>For students who don’t like leaving the school – we go on a number of excursions that are compulsory. </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03011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B1DF-FA4F-057E-8C42-1007FE95A76A}"/>
              </a:ext>
            </a:extLst>
          </p:cNvPr>
          <p:cNvSpPr>
            <a:spLocks noGrp="1"/>
          </p:cNvSpPr>
          <p:nvPr>
            <p:ph type="title"/>
          </p:nvPr>
        </p:nvSpPr>
        <p:spPr>
          <a:xfrm>
            <a:off x="677334" y="609600"/>
            <a:ext cx="8596668" cy="990600"/>
          </a:xfrm>
        </p:spPr>
        <p:txBody>
          <a:bodyPr/>
          <a:lstStyle/>
          <a:p>
            <a:pPr algn="ctr"/>
            <a:r>
              <a:rPr lang="en-AU" b="1" dirty="0">
                <a:solidFill>
                  <a:schemeClr val="tx1"/>
                </a:solidFill>
                <a:latin typeface="Arial" panose="020B0604020202020204" pitchFamily="34" charset="0"/>
                <a:cs typeface="Arial" panose="020B0604020202020204" pitchFamily="34" charset="0"/>
              </a:rPr>
              <a:t>VM Structure</a:t>
            </a:r>
          </a:p>
        </p:txBody>
      </p:sp>
      <p:sp>
        <p:nvSpPr>
          <p:cNvPr id="3" name="Content Placeholder 2">
            <a:extLst>
              <a:ext uri="{FF2B5EF4-FFF2-40B4-BE49-F238E27FC236}">
                <a16:creationId xmlns:a16="http://schemas.microsoft.com/office/drawing/2014/main" id="{81EF6B59-60FC-DBE4-EAAE-FE3D6C3A50F0}"/>
              </a:ext>
            </a:extLst>
          </p:cNvPr>
          <p:cNvSpPr>
            <a:spLocks noGrp="1"/>
          </p:cNvSpPr>
          <p:nvPr>
            <p:ph idx="1"/>
          </p:nvPr>
        </p:nvSpPr>
        <p:spPr>
          <a:xfrm>
            <a:off x="677334" y="1514475"/>
            <a:ext cx="9714442" cy="5181600"/>
          </a:xfrm>
        </p:spPr>
        <p:txBody>
          <a:bodyPr>
            <a:normAutofit/>
          </a:bodyPr>
          <a:lstStyle/>
          <a:p>
            <a:r>
              <a:rPr lang="en-AU" sz="2800" dirty="0">
                <a:solidFill>
                  <a:schemeClr val="tx1"/>
                </a:solidFill>
              </a:rPr>
              <a:t>Year 11 and 12 Seymour VM students will attend Seymour College 3 days in 2024 and will complete the 4 core VM subjects. </a:t>
            </a:r>
          </a:p>
          <a:p>
            <a:r>
              <a:rPr lang="en-AU" sz="2800" dirty="0">
                <a:solidFill>
                  <a:schemeClr val="tx1"/>
                </a:solidFill>
              </a:rPr>
              <a:t>1 day at their external VET </a:t>
            </a:r>
          </a:p>
          <a:p>
            <a:r>
              <a:rPr lang="en-AU" sz="2800" dirty="0">
                <a:solidFill>
                  <a:schemeClr val="tx1"/>
                </a:solidFill>
              </a:rPr>
              <a:t>1 day at SWL</a:t>
            </a:r>
          </a:p>
          <a:p>
            <a:r>
              <a:rPr lang="en-AU" sz="2800" dirty="0">
                <a:solidFill>
                  <a:schemeClr val="tx1"/>
                </a:solidFill>
              </a:rPr>
              <a:t>On a case by case basis, student may have the opportunity to do 1 VCE subject. </a:t>
            </a:r>
          </a:p>
          <a:p>
            <a:endParaRPr lang="en-AU" dirty="0">
              <a:solidFill>
                <a:schemeClr val="tx1"/>
              </a:solidFill>
            </a:endParaRPr>
          </a:p>
          <a:p>
            <a:endParaRPr lang="en-GB" sz="1800" b="0" i="0" dirty="0">
              <a:solidFill>
                <a:schemeClr val="dk1"/>
              </a:solidFill>
              <a:latin typeface="Calibri"/>
              <a:ea typeface="Calibri"/>
              <a:cs typeface="Calibri"/>
              <a:sym typeface="Calibri"/>
            </a:endParaRPr>
          </a:p>
          <a:p>
            <a:endParaRPr lang="en-AU" dirty="0"/>
          </a:p>
          <a:p>
            <a:endParaRPr lang="en-GB" sz="1800" b="0" i="0" dirty="0">
              <a:solidFill>
                <a:schemeClr val="dk1"/>
              </a:solidFill>
              <a:latin typeface="Calibri"/>
              <a:ea typeface="Calibri"/>
              <a:cs typeface="Calibri"/>
              <a:sym typeface="Calibri"/>
            </a:endParaRPr>
          </a:p>
          <a:p>
            <a:endParaRPr lang="en-AU" dirty="0"/>
          </a:p>
          <a:p>
            <a:endParaRPr lang="en-AU" dirty="0"/>
          </a:p>
        </p:txBody>
      </p:sp>
    </p:spTree>
    <p:extLst>
      <p:ext uri="{BB962C8B-B14F-4D97-AF65-F5344CB8AC3E}">
        <p14:creationId xmlns:p14="http://schemas.microsoft.com/office/powerpoint/2010/main" val="361728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457200" y="594358"/>
            <a:ext cx="3200400" cy="2902215"/>
          </a:xfrm>
          <a:prstGeom prst="rect">
            <a:avLst/>
          </a:prstGeom>
          <a:noFill/>
          <a:ln>
            <a:noFill/>
          </a:ln>
        </p:spPr>
        <p:txBody>
          <a:bodyPr spcFirstLastPara="1" wrap="square" lIns="90475" tIns="44450" rIns="90475" bIns="44450" anchor="ctr" anchorCtr="0">
            <a:normAutofit/>
          </a:bodyPr>
          <a:lstStyle/>
          <a:p>
            <a:pPr marL="0" lvl="0" indent="0" algn="l" rtl="0">
              <a:lnSpc>
                <a:spcPct val="85000"/>
              </a:lnSpc>
              <a:spcBef>
                <a:spcPts val="0"/>
              </a:spcBef>
              <a:spcAft>
                <a:spcPts val="0"/>
              </a:spcAft>
              <a:buClr>
                <a:srgbClr val="FFFFFF"/>
              </a:buClr>
              <a:buSzPts val="3600"/>
              <a:buFont typeface="Calibri"/>
              <a:buNone/>
            </a:pPr>
            <a:br>
              <a:rPr lang="en-AU" sz="3600" b="1" dirty="0">
                <a:latin typeface="Calibri"/>
                <a:ea typeface="Calibri"/>
                <a:cs typeface="Calibri"/>
                <a:sym typeface="Calibri"/>
              </a:rPr>
            </a:br>
            <a:br>
              <a:rPr lang="en-AU" sz="3600" b="1" dirty="0">
                <a:latin typeface="Calibri"/>
                <a:ea typeface="Calibri"/>
                <a:cs typeface="Calibri"/>
                <a:sym typeface="Calibri"/>
              </a:rPr>
            </a:br>
            <a:r>
              <a:rPr lang="en-AU" sz="3600" dirty="0">
                <a:solidFill>
                  <a:srgbClr val="FFFFFF"/>
                </a:solidFill>
                <a:latin typeface="Calibri"/>
                <a:ea typeface="Calibri"/>
                <a:cs typeface="Calibri"/>
                <a:sym typeface="Calibri"/>
              </a:rPr>
              <a:t>VCE Vocational Major</a:t>
            </a:r>
            <a:endParaRPr dirty="0"/>
          </a:p>
        </p:txBody>
      </p:sp>
      <p:sp>
        <p:nvSpPr>
          <p:cNvPr id="191" name="Google Shape;191;p10"/>
          <p:cNvSpPr txBox="1">
            <a:spLocks noGrp="1"/>
          </p:cNvSpPr>
          <p:nvPr>
            <p:ph type="body" idx="1"/>
          </p:nvPr>
        </p:nvSpPr>
        <p:spPr>
          <a:xfrm>
            <a:off x="1222408" y="1883533"/>
            <a:ext cx="9991932" cy="4128021"/>
          </a:xfrm>
          <a:prstGeom prst="rect">
            <a:avLst/>
          </a:prstGeom>
          <a:noFill/>
          <a:ln>
            <a:noFill/>
          </a:ln>
        </p:spPr>
        <p:txBody>
          <a:bodyPr spcFirstLastPara="1" wrap="square" lIns="0" tIns="45700" rIns="0" bIns="45700" anchor="t" anchorCtr="0">
            <a:normAutofit fontScale="92500" lnSpcReduction="20000"/>
          </a:bodyPr>
          <a:lstStyle/>
          <a:p>
            <a:pPr marL="91440" lvl="0" indent="-91440" algn="l" rtl="0">
              <a:lnSpc>
                <a:spcPct val="160000"/>
              </a:lnSpc>
              <a:spcBef>
                <a:spcPts val="0"/>
              </a:spcBef>
              <a:spcAft>
                <a:spcPts val="0"/>
              </a:spcAft>
              <a:buClr>
                <a:srgbClr val="3F3F3F"/>
              </a:buClr>
              <a:buSzPct val="100000"/>
              <a:buNone/>
            </a:pPr>
            <a:r>
              <a:rPr lang="en-AU" sz="2400" dirty="0">
                <a:latin typeface="Calibri"/>
                <a:ea typeface="Calibri"/>
                <a:cs typeface="Calibri"/>
                <a:sym typeface="Calibri"/>
              </a:rPr>
              <a:t> </a:t>
            </a:r>
            <a:r>
              <a:rPr lang="en-AU" sz="2400" dirty="0">
                <a:solidFill>
                  <a:schemeClr val="tx1"/>
                </a:solidFill>
                <a:latin typeface="Calibri"/>
                <a:ea typeface="Calibri"/>
                <a:cs typeface="Calibri"/>
                <a:sym typeface="Calibri"/>
              </a:rPr>
              <a:t>VCE Vocational Major is a pathway to completing your senior education with a focus on trades and TAFE pathways. It includes an applied learning pedagogy. </a:t>
            </a:r>
            <a:endParaRPr sz="2400" dirty="0">
              <a:solidFill>
                <a:schemeClr val="tx1"/>
              </a:solidFill>
              <a:latin typeface="Calibri"/>
              <a:ea typeface="Calibri"/>
              <a:cs typeface="Calibri"/>
              <a:sym typeface="Calibri"/>
            </a:endParaRPr>
          </a:p>
          <a:p>
            <a:pPr marL="91440" lvl="0" indent="-91440" algn="l" rtl="0">
              <a:lnSpc>
                <a:spcPct val="90000"/>
              </a:lnSpc>
              <a:spcBef>
                <a:spcPts val="1310"/>
              </a:spcBef>
              <a:spcAft>
                <a:spcPts val="0"/>
              </a:spcAft>
              <a:buClr>
                <a:srgbClr val="3F3F3F"/>
              </a:buClr>
              <a:buSzPct val="100000"/>
              <a:buFont typeface="Calibri"/>
              <a:buNone/>
            </a:pPr>
            <a:r>
              <a:rPr lang="en-AU" sz="2400" dirty="0">
                <a:solidFill>
                  <a:schemeClr val="tx1"/>
                </a:solidFill>
                <a:latin typeface="Calibri"/>
                <a:ea typeface="Calibri"/>
                <a:cs typeface="Calibri"/>
                <a:sym typeface="Calibri"/>
              </a:rPr>
              <a:t> Five </a:t>
            </a:r>
            <a:r>
              <a:rPr lang="en-AU" sz="2400" b="1" dirty="0">
                <a:solidFill>
                  <a:schemeClr val="tx1"/>
                </a:solidFill>
                <a:latin typeface="Calibri"/>
                <a:ea typeface="Calibri"/>
                <a:cs typeface="Calibri"/>
                <a:sym typeface="Calibri"/>
              </a:rPr>
              <a:t>areas</a:t>
            </a:r>
            <a:r>
              <a:rPr lang="en-AU" sz="2400" dirty="0">
                <a:solidFill>
                  <a:schemeClr val="tx1"/>
                </a:solidFill>
                <a:latin typeface="Calibri"/>
                <a:ea typeface="Calibri"/>
                <a:cs typeface="Calibri"/>
                <a:sym typeface="Calibri"/>
              </a:rPr>
              <a:t> of study (all of which are compulsory):</a:t>
            </a:r>
            <a:endParaRPr dirty="0">
              <a:solidFill>
                <a:schemeClr val="tx1"/>
              </a:solidFill>
            </a:endParaRPr>
          </a:p>
          <a:p>
            <a:pPr marL="91440" lvl="0" indent="-140970" algn="l" rtl="0">
              <a:lnSpc>
                <a:spcPct val="90000"/>
              </a:lnSpc>
              <a:spcBef>
                <a:spcPts val="1400"/>
              </a:spcBef>
              <a:spcAft>
                <a:spcPts val="0"/>
              </a:spcAft>
              <a:buSzPct val="100000"/>
              <a:buChar char=" "/>
            </a:pPr>
            <a:r>
              <a:rPr lang="en-AU" sz="2400" dirty="0">
                <a:solidFill>
                  <a:schemeClr val="tx1"/>
                </a:solidFill>
                <a:latin typeface="Calibri"/>
                <a:ea typeface="Calibri"/>
                <a:cs typeface="Calibri"/>
                <a:sym typeface="Calibri"/>
              </a:rPr>
              <a:t>1. Literacy/English </a:t>
            </a:r>
          </a:p>
          <a:p>
            <a:pPr marL="91440" lvl="0" indent="-140970" algn="l" rtl="0">
              <a:lnSpc>
                <a:spcPct val="90000"/>
              </a:lnSpc>
              <a:spcBef>
                <a:spcPts val="1400"/>
              </a:spcBef>
              <a:spcAft>
                <a:spcPts val="0"/>
              </a:spcAft>
              <a:buSzPct val="100000"/>
              <a:buChar char=" "/>
            </a:pPr>
            <a:r>
              <a:rPr lang="en-AU" sz="2400" dirty="0">
                <a:solidFill>
                  <a:schemeClr val="tx1"/>
                </a:solidFill>
                <a:latin typeface="Calibri"/>
                <a:ea typeface="Calibri"/>
                <a:cs typeface="Calibri"/>
                <a:sym typeface="Calibri"/>
              </a:rPr>
              <a:t>2. Numeracy/Mathematics</a:t>
            </a:r>
            <a:endParaRPr dirty="0">
              <a:solidFill>
                <a:schemeClr val="tx1"/>
              </a:solidFill>
            </a:endParaRPr>
          </a:p>
          <a:p>
            <a:pPr marL="91440" lvl="0" indent="-140970" algn="l" rtl="0">
              <a:lnSpc>
                <a:spcPct val="90000"/>
              </a:lnSpc>
              <a:spcBef>
                <a:spcPts val="1400"/>
              </a:spcBef>
              <a:spcAft>
                <a:spcPts val="0"/>
              </a:spcAft>
              <a:buSzPct val="100000"/>
              <a:buChar char=" "/>
            </a:pPr>
            <a:r>
              <a:rPr lang="en-AU" sz="2400" dirty="0">
                <a:solidFill>
                  <a:schemeClr val="tx1"/>
                </a:solidFill>
                <a:latin typeface="Calibri"/>
                <a:ea typeface="Calibri"/>
                <a:cs typeface="Calibri"/>
                <a:sym typeface="Calibri"/>
              </a:rPr>
              <a:t>3. Work Related Skills</a:t>
            </a:r>
            <a:endParaRPr dirty="0">
              <a:solidFill>
                <a:schemeClr val="tx1"/>
              </a:solidFill>
            </a:endParaRPr>
          </a:p>
          <a:p>
            <a:pPr marL="91440" lvl="0" indent="-140970" algn="l" rtl="0">
              <a:lnSpc>
                <a:spcPct val="90000"/>
              </a:lnSpc>
              <a:spcBef>
                <a:spcPts val="1400"/>
              </a:spcBef>
              <a:spcAft>
                <a:spcPts val="0"/>
              </a:spcAft>
              <a:buSzPct val="100000"/>
              <a:buChar char=" "/>
            </a:pPr>
            <a:r>
              <a:rPr lang="en-AU" sz="2400" dirty="0">
                <a:solidFill>
                  <a:schemeClr val="tx1"/>
                </a:solidFill>
                <a:latin typeface="Calibri"/>
                <a:ea typeface="Calibri"/>
                <a:cs typeface="Calibri"/>
                <a:sym typeface="Calibri"/>
              </a:rPr>
              <a:t>4. Personal Development </a:t>
            </a:r>
            <a:endParaRPr dirty="0">
              <a:solidFill>
                <a:schemeClr val="tx1"/>
              </a:solidFill>
            </a:endParaRPr>
          </a:p>
          <a:p>
            <a:pPr marL="91440" lvl="0" indent="-140970" algn="l" rtl="0">
              <a:lnSpc>
                <a:spcPct val="90000"/>
              </a:lnSpc>
              <a:spcBef>
                <a:spcPts val="1400"/>
              </a:spcBef>
              <a:spcAft>
                <a:spcPts val="0"/>
              </a:spcAft>
              <a:buSzPct val="100000"/>
              <a:buChar char=" "/>
            </a:pPr>
            <a:r>
              <a:rPr lang="en-AU" sz="2400" dirty="0">
                <a:solidFill>
                  <a:schemeClr val="tx1"/>
                </a:solidFill>
                <a:latin typeface="Calibri"/>
                <a:ea typeface="Calibri"/>
                <a:cs typeface="Calibri"/>
                <a:sym typeface="Calibri"/>
              </a:rPr>
              <a:t>5. VET</a:t>
            </a:r>
            <a:endParaRPr dirty="0">
              <a:solidFill>
                <a:schemeClr val="tx1"/>
              </a:solidFill>
            </a:endParaRPr>
          </a:p>
          <a:p>
            <a:pPr marL="91440" lvl="0" indent="0" algn="l" rtl="0">
              <a:lnSpc>
                <a:spcPct val="90000"/>
              </a:lnSpc>
              <a:spcBef>
                <a:spcPts val="1400"/>
              </a:spcBef>
              <a:spcAft>
                <a:spcPts val="0"/>
              </a:spcAft>
              <a:buSzPct val="100000"/>
              <a:buNone/>
            </a:pPr>
            <a:r>
              <a:rPr lang="en-AU" sz="2400" dirty="0">
                <a:solidFill>
                  <a:schemeClr val="tx1"/>
                </a:solidFill>
                <a:latin typeface="Calibri"/>
                <a:ea typeface="Calibri"/>
                <a:cs typeface="Calibri"/>
                <a:sym typeface="Calibri"/>
              </a:rPr>
              <a:t>Students within this major will also complete Structured Workplace Learning</a:t>
            </a:r>
            <a:endParaRPr sz="2400" dirty="0">
              <a:solidFill>
                <a:schemeClr val="tx1"/>
              </a:solidFill>
              <a:latin typeface="Calibri"/>
              <a:ea typeface="Calibri"/>
              <a:cs typeface="Calibri"/>
              <a:sym typeface="Calibri"/>
            </a:endParaRPr>
          </a:p>
        </p:txBody>
      </p:sp>
      <p:sp>
        <p:nvSpPr>
          <p:cNvPr id="192" name="Google Shape;192;p10"/>
          <p:cNvSpPr txBox="1"/>
          <p:nvPr/>
        </p:nvSpPr>
        <p:spPr>
          <a:xfrm>
            <a:off x="1068405" y="678611"/>
            <a:ext cx="9923446" cy="83820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dk2"/>
              </a:buClr>
              <a:buSzPts val="4800"/>
              <a:buFont typeface="Calibri"/>
              <a:buNone/>
            </a:pPr>
            <a:r>
              <a:rPr lang="en-AU" sz="4800" b="1" dirty="0">
                <a:latin typeface="Calibri"/>
                <a:ea typeface="Calibri"/>
                <a:cs typeface="Calibri"/>
                <a:sym typeface="Calibri"/>
              </a:rPr>
              <a:t>The VCE Vocational Major Curriculum</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3EEE-7FA2-D3B3-09F2-B8021E97B955}"/>
              </a:ext>
            </a:extLst>
          </p:cNvPr>
          <p:cNvSpPr>
            <a:spLocks noGrp="1"/>
          </p:cNvSpPr>
          <p:nvPr>
            <p:ph type="title"/>
          </p:nvPr>
        </p:nvSpPr>
        <p:spPr>
          <a:xfrm>
            <a:off x="677334" y="609600"/>
            <a:ext cx="10905066" cy="971550"/>
          </a:xfrm>
        </p:spPr>
        <p:txBody>
          <a:bodyPr>
            <a:normAutofit/>
          </a:bodyPr>
          <a:lstStyle/>
          <a:p>
            <a:pPr algn="ctr"/>
            <a:r>
              <a:rPr lang="en-AU" b="1" dirty="0">
                <a:solidFill>
                  <a:schemeClr val="tx1"/>
                </a:solidFill>
                <a:latin typeface="Arial" panose="020B0604020202020204" pitchFamily="34" charset="0"/>
                <a:cs typeface="Arial" panose="020B0604020202020204" pitchFamily="34" charset="0"/>
              </a:rPr>
              <a:t>VCE VM - Subjects</a:t>
            </a:r>
          </a:p>
        </p:txBody>
      </p:sp>
      <p:sp>
        <p:nvSpPr>
          <p:cNvPr id="3" name="Content Placeholder 2">
            <a:extLst>
              <a:ext uri="{FF2B5EF4-FFF2-40B4-BE49-F238E27FC236}">
                <a16:creationId xmlns:a16="http://schemas.microsoft.com/office/drawing/2014/main" id="{19FDBD32-B442-AA47-59DA-E42ED7D57D26}"/>
              </a:ext>
            </a:extLst>
          </p:cNvPr>
          <p:cNvSpPr>
            <a:spLocks noGrp="1"/>
          </p:cNvSpPr>
          <p:nvPr>
            <p:ph idx="1"/>
          </p:nvPr>
        </p:nvSpPr>
        <p:spPr>
          <a:xfrm>
            <a:off x="609600" y="1381125"/>
            <a:ext cx="11049000" cy="5229225"/>
          </a:xfrm>
        </p:spPr>
        <p:txBody>
          <a:bodyPr/>
          <a:lstStyle/>
          <a:p>
            <a:pPr marL="0" marR="0" lvl="0" indent="0" algn="l" rtl="0">
              <a:spcBef>
                <a:spcPts val="0"/>
              </a:spcBef>
              <a:spcAft>
                <a:spcPts val="0"/>
              </a:spcAft>
              <a:buNone/>
            </a:pPr>
            <a:endParaRPr lang="en-GB"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800" dirty="0">
              <a:solidFill>
                <a:schemeClr val="dk1"/>
              </a:solidFill>
              <a:latin typeface="Calibri"/>
              <a:ea typeface="Calibri"/>
              <a:cs typeface="Calibri"/>
              <a:sym typeface="Calibri"/>
            </a:endParaRPr>
          </a:p>
        </p:txBody>
      </p:sp>
      <p:graphicFrame>
        <p:nvGraphicFramePr>
          <p:cNvPr id="4" name="Table 4">
            <a:extLst>
              <a:ext uri="{FF2B5EF4-FFF2-40B4-BE49-F238E27FC236}">
                <a16:creationId xmlns:a16="http://schemas.microsoft.com/office/drawing/2014/main" id="{1F82C419-9553-9720-5293-ED5A705C4D97}"/>
              </a:ext>
            </a:extLst>
          </p:cNvPr>
          <p:cNvGraphicFramePr>
            <a:graphicFrameLocks noGrp="1"/>
          </p:cNvGraphicFramePr>
          <p:nvPr>
            <p:extLst>
              <p:ext uri="{D42A27DB-BD31-4B8C-83A1-F6EECF244321}">
                <p14:modId xmlns:p14="http://schemas.microsoft.com/office/powerpoint/2010/main" val="718439974"/>
              </p:ext>
            </p:extLst>
          </p:nvPr>
        </p:nvGraphicFramePr>
        <p:xfrm>
          <a:off x="533399" y="1381125"/>
          <a:ext cx="11049000" cy="4405691"/>
        </p:xfrm>
        <a:graphic>
          <a:graphicData uri="http://schemas.openxmlformats.org/drawingml/2006/table">
            <a:tbl>
              <a:tblPr firstRow="1" bandRow="1">
                <a:tableStyleId>{5C22544A-7EE6-4342-B048-85BDC9FD1C3A}</a:tableStyleId>
              </a:tblPr>
              <a:tblGrid>
                <a:gridCol w="2962677">
                  <a:extLst>
                    <a:ext uri="{9D8B030D-6E8A-4147-A177-3AD203B41FA5}">
                      <a16:colId xmlns:a16="http://schemas.microsoft.com/office/drawing/2014/main" val="3149803115"/>
                    </a:ext>
                  </a:extLst>
                </a:gridCol>
                <a:gridCol w="8086323">
                  <a:extLst>
                    <a:ext uri="{9D8B030D-6E8A-4147-A177-3AD203B41FA5}">
                      <a16:colId xmlns:a16="http://schemas.microsoft.com/office/drawing/2014/main" val="2217137457"/>
                    </a:ext>
                  </a:extLst>
                </a:gridCol>
              </a:tblGrid>
              <a:tr h="410720">
                <a:tc>
                  <a:txBody>
                    <a:bodyPr/>
                    <a:lstStyle/>
                    <a:p>
                      <a:r>
                        <a:rPr lang="en-AU" dirty="0"/>
                        <a:t>VCE VM Rules</a:t>
                      </a:r>
                    </a:p>
                  </a:txBody>
                  <a:tcPr/>
                </a:tc>
                <a:tc>
                  <a:txBody>
                    <a:bodyPr/>
                    <a:lstStyle/>
                    <a:p>
                      <a:r>
                        <a:rPr lang="en-AU" dirty="0"/>
                        <a:t>Options at Seymour College for Year 11 2023</a:t>
                      </a:r>
                    </a:p>
                  </a:txBody>
                  <a:tcPr/>
                </a:tc>
                <a:extLst>
                  <a:ext uri="{0D108BD9-81ED-4DB2-BD59-A6C34878D82A}">
                    <a16:rowId xmlns:a16="http://schemas.microsoft.com/office/drawing/2014/main" val="3336313220"/>
                  </a:ext>
                </a:extLst>
              </a:tr>
              <a:tr h="10267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dk1"/>
                          </a:solidFill>
                          <a:latin typeface="Calibri"/>
                          <a:ea typeface="Calibri"/>
                          <a:cs typeface="Calibri"/>
                          <a:sym typeface="Calibri"/>
                        </a:rPr>
                        <a:t>3 </a:t>
                      </a:r>
                      <a:r>
                        <a:rPr lang="en-GB" sz="1800" b="1" dirty="0">
                          <a:solidFill>
                            <a:schemeClr val="dk1"/>
                          </a:solidFill>
                          <a:latin typeface="Calibri"/>
                          <a:ea typeface="Calibri"/>
                          <a:cs typeface="Calibri"/>
                          <a:sym typeface="Calibri"/>
                        </a:rPr>
                        <a:t>Literacy</a:t>
                      </a:r>
                      <a:r>
                        <a:rPr lang="en-GB" sz="1800" dirty="0">
                          <a:solidFill>
                            <a:schemeClr val="dk1"/>
                          </a:solidFill>
                          <a:latin typeface="Calibri"/>
                          <a:ea typeface="Calibri"/>
                          <a:cs typeface="Calibri"/>
                          <a:sym typeface="Calibri"/>
                        </a:rPr>
                        <a:t> (or VCE English) units (including a Unit 3 and 4 sequence)</a:t>
                      </a:r>
                      <a:endParaRPr lang="en-GB" dirty="0"/>
                    </a:p>
                  </a:txBody>
                  <a:tcPr/>
                </a:tc>
                <a:tc>
                  <a:txBody>
                    <a:bodyPr/>
                    <a:lstStyle/>
                    <a:p>
                      <a:r>
                        <a:rPr lang="en-AU" dirty="0"/>
                        <a:t>Seymour VM students will complete VM Literacy</a:t>
                      </a:r>
                    </a:p>
                  </a:txBody>
                  <a:tcPr/>
                </a:tc>
                <a:extLst>
                  <a:ext uri="{0D108BD9-81ED-4DB2-BD59-A6C34878D82A}">
                    <a16:rowId xmlns:a16="http://schemas.microsoft.com/office/drawing/2014/main" val="1633974763"/>
                  </a:ext>
                </a:extLst>
              </a:tr>
              <a:tr h="7187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dk1"/>
                          </a:solidFill>
                          <a:latin typeface="Calibri"/>
                          <a:ea typeface="Calibri"/>
                          <a:cs typeface="Calibri"/>
                          <a:sym typeface="Calibri"/>
                        </a:rPr>
                        <a:t>Two </a:t>
                      </a:r>
                      <a:r>
                        <a:rPr lang="en-GB" sz="1800" b="1" dirty="0">
                          <a:solidFill>
                            <a:schemeClr val="dk1"/>
                          </a:solidFill>
                          <a:latin typeface="Calibri"/>
                          <a:ea typeface="Calibri"/>
                          <a:cs typeface="Calibri"/>
                          <a:sym typeface="Calibri"/>
                        </a:rPr>
                        <a:t>Numeracy</a:t>
                      </a:r>
                      <a:r>
                        <a:rPr lang="en-GB" sz="1800" dirty="0">
                          <a:solidFill>
                            <a:schemeClr val="dk1"/>
                          </a:solidFill>
                          <a:latin typeface="Calibri"/>
                          <a:ea typeface="Calibri"/>
                          <a:cs typeface="Calibri"/>
                          <a:sym typeface="Calibri"/>
                        </a:rPr>
                        <a:t> (or VCE Maths units)</a:t>
                      </a:r>
                      <a:endParaRPr lang="en-GB" dirty="0"/>
                    </a:p>
                  </a:txBody>
                  <a:tcPr/>
                </a:tc>
                <a:tc>
                  <a:txBody>
                    <a:bodyPr/>
                    <a:lstStyle/>
                    <a:p>
                      <a:r>
                        <a:rPr lang="en-AU" dirty="0"/>
                        <a:t>Seymour VM students will complete unscored VCE Foundation Maths</a:t>
                      </a:r>
                    </a:p>
                  </a:txBody>
                  <a:tcPr/>
                </a:tc>
                <a:extLst>
                  <a:ext uri="{0D108BD9-81ED-4DB2-BD59-A6C34878D82A}">
                    <a16:rowId xmlns:a16="http://schemas.microsoft.com/office/drawing/2014/main" val="2364238582"/>
                  </a:ext>
                </a:extLst>
              </a:tr>
              <a:tr h="6672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dk1"/>
                          </a:solidFill>
                          <a:latin typeface="Calibri"/>
                          <a:ea typeface="Calibri"/>
                          <a:cs typeface="Calibri"/>
                          <a:sym typeface="Calibri"/>
                        </a:rPr>
                        <a:t>Two </a:t>
                      </a:r>
                      <a:r>
                        <a:rPr lang="en-GB" sz="1800" b="1" dirty="0">
                          <a:solidFill>
                            <a:schemeClr val="dk1"/>
                          </a:solidFill>
                          <a:latin typeface="Calibri"/>
                          <a:ea typeface="Calibri"/>
                          <a:cs typeface="Calibri"/>
                          <a:sym typeface="Calibri"/>
                        </a:rPr>
                        <a:t>Work Related Skills</a:t>
                      </a:r>
                      <a:r>
                        <a:rPr lang="en-GB" sz="1800" dirty="0">
                          <a:solidFill>
                            <a:schemeClr val="dk1"/>
                          </a:solidFill>
                          <a:latin typeface="Calibri"/>
                          <a:ea typeface="Calibri"/>
                          <a:cs typeface="Calibri"/>
                          <a:sym typeface="Calibri"/>
                        </a:rPr>
                        <a:t> units</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Seymour VM students will complete VM Work Related Skills</a:t>
                      </a:r>
                    </a:p>
                  </a:txBody>
                  <a:tcPr/>
                </a:tc>
                <a:extLst>
                  <a:ext uri="{0D108BD9-81ED-4DB2-BD59-A6C34878D82A}">
                    <a16:rowId xmlns:a16="http://schemas.microsoft.com/office/drawing/2014/main" val="4289060316"/>
                  </a:ext>
                </a:extLst>
              </a:tr>
              <a:tr h="7910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dk1"/>
                          </a:solidFill>
                          <a:latin typeface="Calibri"/>
                          <a:ea typeface="Calibri"/>
                          <a:cs typeface="Calibri"/>
                          <a:sym typeface="Calibri"/>
                        </a:rPr>
                        <a:t>Two </a:t>
                      </a:r>
                      <a:r>
                        <a:rPr lang="en-GB" sz="1800" b="1" dirty="0">
                          <a:solidFill>
                            <a:schemeClr val="dk1"/>
                          </a:solidFill>
                          <a:latin typeface="Calibri"/>
                          <a:ea typeface="Calibri"/>
                          <a:cs typeface="Calibri"/>
                          <a:sym typeface="Calibri"/>
                        </a:rPr>
                        <a:t>Personal Development Skills </a:t>
                      </a:r>
                      <a:r>
                        <a:rPr lang="en-GB" sz="1800" dirty="0">
                          <a:solidFill>
                            <a:schemeClr val="dk1"/>
                          </a:solidFill>
                          <a:latin typeface="Calibri"/>
                          <a:ea typeface="Calibri"/>
                          <a:cs typeface="Calibri"/>
                          <a:sym typeface="Calibri"/>
                        </a:rPr>
                        <a:t>Units</a:t>
                      </a:r>
                      <a:endParaRPr lang="en-GB" dirty="0"/>
                    </a:p>
                  </a:txBody>
                  <a:tcPr/>
                </a:tc>
                <a:tc>
                  <a:txBody>
                    <a:bodyPr/>
                    <a:lstStyle/>
                    <a:p>
                      <a:r>
                        <a:rPr lang="en-AU" dirty="0"/>
                        <a:t>Seymour VM students will complete VM Personal Development Skills</a:t>
                      </a:r>
                    </a:p>
                  </a:txBody>
                  <a:tcPr/>
                </a:tc>
                <a:extLst>
                  <a:ext uri="{0D108BD9-81ED-4DB2-BD59-A6C34878D82A}">
                    <a16:rowId xmlns:a16="http://schemas.microsoft.com/office/drawing/2014/main" val="1676218651"/>
                  </a:ext>
                </a:extLst>
              </a:tr>
              <a:tr h="7910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dk1"/>
                          </a:solidFill>
                          <a:latin typeface="Calibri"/>
                          <a:ea typeface="Calibri"/>
                          <a:cs typeface="Calibri"/>
                          <a:sym typeface="Calibri"/>
                        </a:rPr>
                        <a:t>180 nominal hours of </a:t>
                      </a:r>
                      <a:r>
                        <a:rPr lang="en-GB" sz="1800" b="1" dirty="0">
                          <a:solidFill>
                            <a:schemeClr val="dk1"/>
                          </a:solidFill>
                          <a:latin typeface="Calibri"/>
                          <a:ea typeface="Calibri"/>
                          <a:cs typeface="Calibri"/>
                          <a:sym typeface="Calibri"/>
                        </a:rPr>
                        <a:t>VET</a:t>
                      </a:r>
                      <a:r>
                        <a:rPr lang="en-GB" sz="1800" dirty="0">
                          <a:solidFill>
                            <a:schemeClr val="dk1"/>
                          </a:solidFill>
                          <a:latin typeface="Calibri"/>
                          <a:ea typeface="Calibri"/>
                          <a:cs typeface="Calibri"/>
                          <a:sym typeface="Calibri"/>
                        </a:rPr>
                        <a:t> at Cert II level or above</a:t>
                      </a:r>
                      <a:endParaRPr lang="en-GB" dirty="0"/>
                    </a:p>
                  </a:txBody>
                  <a:tcPr/>
                </a:tc>
                <a:tc>
                  <a:txBody>
                    <a:bodyPr/>
                    <a:lstStyle/>
                    <a:p>
                      <a:r>
                        <a:rPr lang="en-AU" dirty="0"/>
                        <a:t>Seymour VM students will complete their external VET course. </a:t>
                      </a:r>
                    </a:p>
                  </a:txBody>
                  <a:tcPr/>
                </a:tc>
                <a:extLst>
                  <a:ext uri="{0D108BD9-81ED-4DB2-BD59-A6C34878D82A}">
                    <a16:rowId xmlns:a16="http://schemas.microsoft.com/office/drawing/2014/main" val="3051076380"/>
                  </a:ext>
                </a:extLst>
              </a:tr>
            </a:tbl>
          </a:graphicData>
        </a:graphic>
      </p:graphicFrame>
    </p:spTree>
    <p:extLst>
      <p:ext uri="{BB962C8B-B14F-4D97-AF65-F5344CB8AC3E}">
        <p14:creationId xmlns:p14="http://schemas.microsoft.com/office/powerpoint/2010/main" val="105263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DDE3-07EE-2844-468E-AB12B40C7516}"/>
              </a:ext>
            </a:extLst>
          </p:cNvPr>
          <p:cNvSpPr>
            <a:spLocks noGrp="1"/>
          </p:cNvSpPr>
          <p:nvPr>
            <p:ph type="title"/>
          </p:nvPr>
        </p:nvSpPr>
        <p:spPr>
          <a:xfrm>
            <a:off x="561975" y="361851"/>
            <a:ext cx="10668000" cy="706554"/>
          </a:xfrm>
        </p:spPr>
        <p:txBody>
          <a:bodyPr anchor="ctr">
            <a:normAutofit fontScale="90000"/>
          </a:bodyPr>
          <a:lstStyle/>
          <a:p>
            <a:pPr algn="ctr"/>
            <a:br>
              <a:rPr lang="en-AU" b="1" dirty="0">
                <a:solidFill>
                  <a:schemeClr val="tx1"/>
                </a:solidFill>
                <a:latin typeface="Arial" panose="020B0604020202020204" pitchFamily="34" charset="0"/>
                <a:cs typeface="Arial" panose="020B0604020202020204" pitchFamily="34" charset="0"/>
              </a:rPr>
            </a:br>
            <a:br>
              <a:rPr lang="en-AU" b="1" dirty="0">
                <a:solidFill>
                  <a:schemeClr val="tx1"/>
                </a:solidFill>
                <a:latin typeface="Arial" panose="020B0604020202020204" pitchFamily="34" charset="0"/>
                <a:cs typeface="Arial" panose="020B0604020202020204" pitchFamily="34" charset="0"/>
              </a:rPr>
            </a:br>
            <a:r>
              <a:rPr lang="en-AU" sz="4000" b="1" dirty="0">
                <a:solidFill>
                  <a:schemeClr val="tx1"/>
                </a:solidFill>
                <a:latin typeface="Arial" panose="020B0604020202020204" pitchFamily="34" charset="0"/>
                <a:cs typeface="Arial" panose="020B0604020202020204" pitchFamily="34" charset="0"/>
              </a:rPr>
              <a:t>Literacy</a:t>
            </a:r>
            <a:br>
              <a:rPr lang="en-AU" b="1" dirty="0">
                <a:solidFill>
                  <a:schemeClr val="tx1"/>
                </a:solidFill>
                <a:latin typeface="Arial" panose="020B0604020202020204" pitchFamily="34" charset="0"/>
                <a:cs typeface="Arial" panose="020B0604020202020204" pitchFamily="34" charset="0"/>
              </a:rPr>
            </a:br>
            <a:br>
              <a:rPr lang="en-AU" b="1" dirty="0">
                <a:solidFill>
                  <a:schemeClr val="tx1"/>
                </a:solidFill>
                <a:latin typeface="Arial" panose="020B0604020202020204" pitchFamily="34" charset="0"/>
                <a:cs typeface="Arial" panose="020B0604020202020204" pitchFamily="34" charset="0"/>
              </a:rPr>
            </a:br>
            <a:endParaRPr lang="en-AU" b="1" dirty="0">
              <a:solidFill>
                <a:schemeClr val="tx1"/>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36938238-BB63-C021-C733-46A57FA2301D}"/>
              </a:ext>
            </a:extLst>
          </p:cNvPr>
          <p:cNvSpPr>
            <a:spLocks noGrp="1"/>
          </p:cNvSpPr>
          <p:nvPr>
            <p:ph idx="1"/>
          </p:nvPr>
        </p:nvSpPr>
        <p:spPr>
          <a:xfrm>
            <a:off x="495300" y="1447800"/>
            <a:ext cx="10496549" cy="5038725"/>
          </a:xfrm>
        </p:spPr>
        <p:txBody>
          <a:bodyPr>
            <a:normAutofit/>
          </a:bodyPr>
          <a:lstStyle/>
          <a:p>
            <a:pPr marL="0" marR="0" fontAlgn="base">
              <a:spcBef>
                <a:spcPts val="0"/>
              </a:spcBef>
              <a:spcAft>
                <a:spcPts val="0"/>
              </a:spcAft>
            </a:pPr>
            <a:r>
              <a:rPr lang="en-GB" dirty="0">
                <a:solidFill>
                  <a:schemeClr val="tx1"/>
                </a:solidFill>
                <a:effectLst/>
                <a:ea typeface="Times New Roman" panose="02020603050405020304" pitchFamily="18" charset="0"/>
              </a:rPr>
              <a:t>Focus on read, write, speak and listen in different contexts for daily life in the 21st Century.</a:t>
            </a:r>
          </a:p>
          <a:p>
            <a:pPr marL="0" marR="0" fontAlgn="base">
              <a:spcBef>
                <a:spcPts val="0"/>
              </a:spcBef>
              <a:spcAft>
                <a:spcPts val="0"/>
              </a:spcAft>
            </a:pPr>
            <a:r>
              <a:rPr lang="en-GB" dirty="0">
                <a:solidFill>
                  <a:schemeClr val="tx1"/>
                </a:solidFill>
                <a:ea typeface="Times New Roman" panose="02020603050405020304" pitchFamily="18" charset="0"/>
              </a:rPr>
              <a:t>S</a:t>
            </a:r>
            <a:r>
              <a:rPr lang="en-GB" dirty="0">
                <a:solidFill>
                  <a:schemeClr val="tx1"/>
                </a:solidFill>
                <a:effectLst/>
                <a:ea typeface="Times New Roman" panose="02020603050405020304" pitchFamily="18" charset="0"/>
              </a:rPr>
              <a:t>trong connections between students’ lives and their learning. </a:t>
            </a:r>
          </a:p>
          <a:p>
            <a:pPr marL="0" marR="0" fontAlgn="base">
              <a:spcBef>
                <a:spcPts val="0"/>
              </a:spcBef>
              <a:spcAft>
                <a:spcPts val="0"/>
              </a:spcAft>
            </a:pPr>
            <a:endParaRPr lang="en-GB" dirty="0">
              <a:latin typeface="Calibri" panose="020F0502020204030204" pitchFamily="34" charset="0"/>
              <a:ea typeface="Times New Roman" panose="02020603050405020304" pitchFamily="18" charset="0"/>
            </a:endParaRPr>
          </a:p>
          <a:p>
            <a:pPr marL="0" marR="0" indent="0">
              <a:lnSpc>
                <a:spcPct val="117000"/>
              </a:lnSpc>
              <a:spcBef>
                <a:spcPts val="0"/>
              </a:spcBef>
              <a:spcAft>
                <a:spcPts val="600"/>
              </a:spcAft>
              <a:buNone/>
            </a:pPr>
            <a:r>
              <a:rPr lang="en-GB" sz="1800" b="1" dirty="0">
                <a:solidFill>
                  <a:schemeClr val="tx1"/>
                </a:solidFill>
                <a:effectLst/>
                <a:ea typeface="Arial" panose="020B0604020202020204" pitchFamily="34" charset="0"/>
                <a:cs typeface="Times New Roman" panose="02020603050405020304" pitchFamily="18" charset="0"/>
              </a:rPr>
              <a:t>Unit 1: </a:t>
            </a:r>
          </a:p>
          <a:p>
            <a:pPr marL="0" marR="0" indent="0">
              <a:lnSpc>
                <a:spcPct val="117000"/>
              </a:lnSpc>
              <a:spcBef>
                <a:spcPts val="0"/>
              </a:spcBef>
              <a:spcAft>
                <a:spcPts val="600"/>
              </a:spcAft>
              <a:buNone/>
            </a:pPr>
            <a:r>
              <a:rPr lang="en-GB" sz="1800" dirty="0">
                <a:solidFill>
                  <a:schemeClr val="tx1"/>
                </a:solidFill>
                <a:effectLst/>
                <a:ea typeface="Arial" panose="020B0604020202020204" pitchFamily="34" charset="0"/>
              </a:rPr>
              <a:t>Area of Study 1: </a:t>
            </a:r>
            <a:r>
              <a:rPr lang="en-AU" sz="1800" dirty="0">
                <a:solidFill>
                  <a:schemeClr val="tx1"/>
                </a:solidFill>
                <a:effectLst/>
                <a:ea typeface="Arial" panose="020B0604020202020204" pitchFamily="34" charset="0"/>
              </a:rPr>
              <a:t>Literacy for personal use</a:t>
            </a:r>
          </a:p>
          <a:p>
            <a:pPr marL="0" indent="0">
              <a:lnSpc>
                <a:spcPct val="117000"/>
              </a:lnSpc>
              <a:spcBef>
                <a:spcPts val="0"/>
              </a:spcBef>
              <a:spcAft>
                <a:spcPts val="600"/>
              </a:spcAft>
              <a:buNone/>
            </a:pPr>
            <a:r>
              <a:rPr lang="en-GB" sz="1800" dirty="0">
                <a:solidFill>
                  <a:schemeClr val="tx1"/>
                </a:solidFill>
                <a:effectLst/>
                <a:ea typeface="Arial" panose="020B0604020202020204" pitchFamily="34" charset="0"/>
              </a:rPr>
              <a:t>Area of Study 2: Understanding and creating digital texts</a:t>
            </a:r>
            <a:endParaRPr lang="en-AU" sz="1800" dirty="0">
              <a:solidFill>
                <a:schemeClr val="tx1"/>
              </a:solidFill>
              <a:effectLst/>
              <a:ea typeface="Arial" panose="020B0604020202020204" pitchFamily="34" charset="0"/>
            </a:endParaRPr>
          </a:p>
          <a:p>
            <a:pPr marL="0" marR="0" indent="0">
              <a:lnSpc>
                <a:spcPct val="117000"/>
              </a:lnSpc>
              <a:spcBef>
                <a:spcPts val="0"/>
              </a:spcBef>
              <a:spcAft>
                <a:spcPts val="0"/>
              </a:spcAft>
              <a:buNone/>
            </a:pPr>
            <a:r>
              <a:rPr lang="en-GB" sz="1800" b="1" dirty="0">
                <a:solidFill>
                  <a:schemeClr val="tx1"/>
                </a:solidFill>
                <a:effectLst/>
                <a:ea typeface="Arial" panose="020B0604020202020204" pitchFamily="34" charset="0"/>
                <a:cs typeface="Times New Roman" panose="02020603050405020304" pitchFamily="18" charset="0"/>
              </a:rPr>
              <a:t>Unit 2: </a:t>
            </a:r>
          </a:p>
          <a:p>
            <a:pPr marL="0" marR="0" indent="0">
              <a:lnSpc>
                <a:spcPct val="117000"/>
              </a:lnSpc>
              <a:spcBef>
                <a:spcPts val="0"/>
              </a:spcBef>
              <a:spcAft>
                <a:spcPts val="0"/>
              </a:spcAft>
              <a:buNone/>
            </a:pPr>
            <a:r>
              <a:rPr lang="en-GB" sz="1800" dirty="0">
                <a:solidFill>
                  <a:schemeClr val="tx1"/>
                </a:solidFill>
                <a:effectLst/>
                <a:ea typeface="Arial" panose="020B0604020202020204" pitchFamily="34" charset="0"/>
              </a:rPr>
              <a:t>Area of Study 1: </a:t>
            </a:r>
            <a:r>
              <a:rPr lang="en-AU" sz="1800" dirty="0">
                <a:solidFill>
                  <a:schemeClr val="tx1"/>
                </a:solidFill>
                <a:effectLst/>
                <a:ea typeface="Arial" panose="020B0604020202020204" pitchFamily="34" charset="0"/>
              </a:rPr>
              <a:t>Understanding issues and voices</a:t>
            </a:r>
          </a:p>
          <a:p>
            <a:pPr marL="0" indent="0">
              <a:lnSpc>
                <a:spcPct val="117000"/>
              </a:lnSpc>
              <a:spcBef>
                <a:spcPts val="0"/>
              </a:spcBef>
              <a:buNone/>
            </a:pPr>
            <a:r>
              <a:rPr lang="en-GB" sz="1800" dirty="0">
                <a:solidFill>
                  <a:schemeClr val="tx1"/>
                </a:solidFill>
                <a:effectLst/>
                <a:ea typeface="Arial" panose="020B0604020202020204" pitchFamily="34" charset="0"/>
              </a:rPr>
              <a:t>Area of Study 2: </a:t>
            </a:r>
            <a:r>
              <a:rPr lang="en-AU" sz="1800" dirty="0">
                <a:solidFill>
                  <a:schemeClr val="tx1"/>
                </a:solidFill>
                <a:effectLst/>
                <a:ea typeface="Arial" panose="020B0604020202020204" pitchFamily="34" charset="0"/>
              </a:rPr>
              <a:t>Responding to opinions</a:t>
            </a:r>
          </a:p>
          <a:p>
            <a:pPr marL="0" marR="0" indent="0">
              <a:lnSpc>
                <a:spcPct val="117000"/>
              </a:lnSpc>
              <a:spcBef>
                <a:spcPts val="0"/>
              </a:spcBef>
              <a:spcAft>
                <a:spcPts val="0"/>
              </a:spcAft>
              <a:buNone/>
            </a:pPr>
            <a:r>
              <a:rPr lang="en-GB" sz="1800" b="1" dirty="0">
                <a:solidFill>
                  <a:schemeClr val="tx1"/>
                </a:solidFill>
                <a:effectLst/>
                <a:ea typeface="Arial" panose="020B0604020202020204" pitchFamily="34" charset="0"/>
                <a:cs typeface="Times New Roman" panose="02020603050405020304" pitchFamily="18" charset="0"/>
              </a:rPr>
              <a:t>Unit 3: </a:t>
            </a:r>
          </a:p>
          <a:p>
            <a:pPr marL="0" marR="0" indent="0">
              <a:lnSpc>
                <a:spcPct val="117000"/>
              </a:lnSpc>
              <a:spcBef>
                <a:spcPts val="0"/>
              </a:spcBef>
              <a:spcAft>
                <a:spcPts val="0"/>
              </a:spcAft>
              <a:buNone/>
            </a:pPr>
            <a:r>
              <a:rPr lang="en-GB" sz="1800" dirty="0">
                <a:solidFill>
                  <a:schemeClr val="tx1"/>
                </a:solidFill>
                <a:effectLst/>
                <a:ea typeface="Arial" panose="020B0604020202020204" pitchFamily="34" charset="0"/>
              </a:rPr>
              <a:t>Area of Study 1: </a:t>
            </a:r>
            <a:r>
              <a:rPr lang="en-AU" sz="1800" dirty="0">
                <a:solidFill>
                  <a:schemeClr val="tx1"/>
                </a:solidFill>
                <a:effectLst/>
                <a:ea typeface="Arial" panose="020B0604020202020204" pitchFamily="34" charset="0"/>
              </a:rPr>
              <a:t>Accessing and understanding informational, organisational and procedural texts.</a:t>
            </a:r>
          </a:p>
          <a:p>
            <a:pPr marL="0" indent="0">
              <a:lnSpc>
                <a:spcPct val="117000"/>
              </a:lnSpc>
              <a:spcBef>
                <a:spcPts val="0"/>
              </a:spcBef>
              <a:buNone/>
            </a:pPr>
            <a:r>
              <a:rPr lang="en-GB" sz="1800" dirty="0">
                <a:solidFill>
                  <a:schemeClr val="tx1"/>
                </a:solidFill>
                <a:effectLst/>
                <a:ea typeface="Arial" panose="020B0604020202020204" pitchFamily="34" charset="0"/>
              </a:rPr>
              <a:t>Area of Study 2: Creating and responding to organisational, informational or procedural text</a:t>
            </a:r>
          </a:p>
          <a:p>
            <a:pPr marL="0" marR="0" indent="0">
              <a:lnSpc>
                <a:spcPct val="117000"/>
              </a:lnSpc>
              <a:spcBef>
                <a:spcPts val="0"/>
              </a:spcBef>
              <a:spcAft>
                <a:spcPts val="0"/>
              </a:spcAft>
              <a:buNone/>
            </a:pPr>
            <a:r>
              <a:rPr lang="en-GB" sz="1800" b="1" dirty="0">
                <a:solidFill>
                  <a:schemeClr val="tx1"/>
                </a:solidFill>
                <a:effectLst/>
                <a:ea typeface="Arial" panose="020B0604020202020204" pitchFamily="34" charset="0"/>
                <a:cs typeface="Times New Roman" panose="02020603050405020304" pitchFamily="18" charset="0"/>
              </a:rPr>
              <a:t>Unit 4: </a:t>
            </a:r>
          </a:p>
          <a:p>
            <a:pPr marL="0" marR="0" indent="0">
              <a:lnSpc>
                <a:spcPct val="117000"/>
              </a:lnSpc>
              <a:spcBef>
                <a:spcPts val="0"/>
              </a:spcBef>
              <a:spcAft>
                <a:spcPts val="0"/>
              </a:spcAft>
              <a:buNone/>
            </a:pPr>
            <a:r>
              <a:rPr lang="en-GB" sz="1800" dirty="0">
                <a:solidFill>
                  <a:schemeClr val="tx1"/>
                </a:solidFill>
                <a:effectLst/>
                <a:ea typeface="Arial" panose="020B0604020202020204" pitchFamily="34" charset="0"/>
              </a:rPr>
              <a:t>Area of Study 1: Understanding and engaging with literacy for advocacy</a:t>
            </a:r>
          </a:p>
          <a:p>
            <a:pPr marL="0" indent="0">
              <a:lnSpc>
                <a:spcPct val="117000"/>
              </a:lnSpc>
              <a:spcBef>
                <a:spcPts val="0"/>
              </a:spcBef>
              <a:buNone/>
            </a:pPr>
            <a:r>
              <a:rPr lang="en-GB" sz="1800" dirty="0">
                <a:solidFill>
                  <a:schemeClr val="tx1"/>
                </a:solidFill>
                <a:effectLst/>
                <a:ea typeface="Arial" panose="020B0604020202020204" pitchFamily="34" charset="0"/>
              </a:rPr>
              <a:t>Area of Study 2: </a:t>
            </a:r>
            <a:r>
              <a:rPr lang="en-AU" sz="1800" dirty="0">
                <a:solidFill>
                  <a:schemeClr val="tx1"/>
                </a:solidFill>
                <a:effectLst/>
                <a:ea typeface="Arial" panose="020B0604020202020204" pitchFamily="34" charset="0"/>
              </a:rPr>
              <a:t>Speaking to advise or to advocate</a:t>
            </a:r>
          </a:p>
          <a:p>
            <a:pPr marL="0" marR="0" fontAlgn="base">
              <a:spcBef>
                <a:spcPts val="0"/>
              </a:spcBef>
              <a:spcAft>
                <a:spcPts val="0"/>
              </a:spcAft>
            </a:pPr>
            <a:endParaRPr lang="en-GB" dirty="0">
              <a:solidFill>
                <a:schemeClr val="tx1"/>
              </a:solidFill>
              <a:effectLst/>
              <a:ea typeface="Times New Roman" panose="02020603050405020304" pitchFamily="18" charset="0"/>
            </a:endParaRPr>
          </a:p>
          <a:p>
            <a:pPr marL="0" marR="0" indent="0" fontAlgn="base">
              <a:spcBef>
                <a:spcPts val="0"/>
              </a:spcBef>
              <a:spcAft>
                <a:spcPts val="0"/>
              </a:spcAft>
              <a:buNone/>
            </a:pPr>
            <a:endParaRPr lang="en-AU"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4670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45DB-9D8F-00F0-897A-DA88A97AA9B0}"/>
              </a:ext>
            </a:extLst>
          </p:cNvPr>
          <p:cNvSpPr>
            <a:spLocks noGrp="1"/>
          </p:cNvSpPr>
          <p:nvPr>
            <p:ph type="title"/>
          </p:nvPr>
        </p:nvSpPr>
        <p:spPr>
          <a:xfrm>
            <a:off x="677333" y="609600"/>
            <a:ext cx="10695515" cy="914401"/>
          </a:xfrm>
        </p:spPr>
        <p:txBody>
          <a:bodyPr>
            <a:noAutofit/>
          </a:bodyPr>
          <a:lstStyle/>
          <a:p>
            <a:pPr algn="ctr"/>
            <a:r>
              <a:rPr lang="en-AU" b="1" dirty="0">
                <a:solidFill>
                  <a:schemeClr val="tx1"/>
                </a:solidFill>
                <a:latin typeface="Arial" panose="020B0604020202020204" pitchFamily="34" charset="0"/>
                <a:cs typeface="Arial" panose="020B0604020202020204" pitchFamily="34" charset="0"/>
              </a:rPr>
              <a:t>PDS (Personal Development Skills)</a:t>
            </a:r>
            <a:br>
              <a:rPr lang="en-AU" b="1" dirty="0">
                <a:solidFill>
                  <a:schemeClr val="tx1"/>
                </a:solidFill>
                <a:latin typeface="Arial" panose="020B0604020202020204" pitchFamily="34" charset="0"/>
                <a:cs typeface="Arial" panose="020B0604020202020204" pitchFamily="34" charset="0"/>
              </a:rPr>
            </a:br>
            <a:endParaRPr lang="en-AU"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98F365-BE1C-A338-84D8-26672BC2D487}"/>
              </a:ext>
            </a:extLst>
          </p:cNvPr>
          <p:cNvSpPr>
            <a:spLocks noGrp="1"/>
          </p:cNvSpPr>
          <p:nvPr>
            <p:ph idx="1"/>
          </p:nvPr>
        </p:nvSpPr>
        <p:spPr>
          <a:xfrm>
            <a:off x="466725" y="1524001"/>
            <a:ext cx="10906125" cy="5000624"/>
          </a:xfrm>
        </p:spPr>
        <p:txBody>
          <a:bodyPr>
            <a:normAutofit fontScale="85000" lnSpcReduction="20000"/>
          </a:bodyPr>
          <a:lstStyle/>
          <a:p>
            <a:pPr marL="0" marR="0" algn="just" fontAlgn="base">
              <a:lnSpc>
                <a:spcPct val="120000"/>
              </a:lnSpc>
              <a:spcBef>
                <a:spcPts val="0"/>
              </a:spcBef>
              <a:spcAft>
                <a:spcPts val="0"/>
              </a:spcAft>
            </a:pPr>
            <a:r>
              <a:rPr lang="en-US" dirty="0">
                <a:solidFill>
                  <a:schemeClr val="tx1"/>
                </a:solidFill>
                <a:latin typeface="Calibri" panose="020F0502020204030204" pitchFamily="34" charset="0"/>
                <a:ea typeface="Times New Roman" panose="02020603050405020304" pitchFamily="18" charset="0"/>
              </a:rPr>
              <a:t>F</a:t>
            </a:r>
            <a:r>
              <a:rPr lang="en-US" sz="1800" dirty="0">
                <a:solidFill>
                  <a:schemeClr val="tx1"/>
                </a:solidFill>
                <a:effectLst/>
                <a:latin typeface="Calibri" panose="020F0502020204030204" pitchFamily="34" charset="0"/>
                <a:ea typeface="Times New Roman" panose="02020603050405020304" pitchFamily="18" charset="0"/>
              </a:rPr>
              <a:t>ocuses on helping students develop personal identity and individual pathways to optimal health and wellbeing. </a:t>
            </a:r>
          </a:p>
          <a:p>
            <a:pPr marL="0" marR="0" algn="just" fontAlgn="base">
              <a:lnSpc>
                <a:spcPct val="120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rPr>
              <a:t>Students participate in an extended project relating to a community issue. Students will identify environmental, cultural, economic and social issues affecting the community and select one for an extended community project. Students will reflect on how community awareness of their selected issue can be improved. </a:t>
            </a:r>
          </a:p>
          <a:p>
            <a:pPr marL="0" marR="0" indent="0" algn="just" fontAlgn="base">
              <a:lnSpc>
                <a:spcPct val="120000"/>
              </a:lnSpc>
              <a:spcBef>
                <a:spcPts val="0"/>
              </a:spcBef>
              <a:buNone/>
            </a:pPr>
            <a:r>
              <a:rPr lang="en-US" sz="1800" dirty="0">
                <a:solidFill>
                  <a:schemeClr val="tx1"/>
                </a:solidFill>
                <a:effectLst/>
                <a:latin typeface="Calibri" panose="020F0502020204030204" pitchFamily="34" charset="0"/>
                <a:ea typeface="Times New Roman" panose="02020603050405020304" pitchFamily="18" charset="0"/>
              </a:rPr>
              <a:t> </a:t>
            </a:r>
            <a:endParaRPr lang="en-AU" sz="1800" dirty="0">
              <a:solidFill>
                <a:schemeClr val="tx1"/>
              </a:solidFill>
              <a:effectLst/>
              <a:latin typeface="Times New Roman" panose="02020603050405020304" pitchFamily="18" charset="0"/>
              <a:ea typeface="Times New Roman" panose="02020603050405020304" pitchFamily="18" charset="0"/>
            </a:endParaRPr>
          </a:p>
          <a:p>
            <a:pPr marL="0" marR="0" indent="0">
              <a:lnSpc>
                <a:spcPct val="120000"/>
              </a:lnSpc>
              <a:spcBef>
                <a:spcPts val="0"/>
              </a:spcBef>
              <a:buNone/>
            </a:pPr>
            <a:r>
              <a:rPr lang="en-GB" sz="1800" dirty="0">
                <a:solidFill>
                  <a:schemeClr val="tx1"/>
                </a:solidFill>
                <a:effectLst/>
                <a:latin typeface="Arial" panose="020B0604020202020204" pitchFamily="34" charset="0"/>
                <a:ea typeface="Arial" panose="020B0604020202020204" pitchFamily="34" charset="0"/>
              </a:rPr>
              <a:t>Unit 1: Healthy individuals</a:t>
            </a:r>
            <a:endParaRPr lang="en-AU" dirty="0">
              <a:solidFill>
                <a:schemeClr val="tx1"/>
              </a:solidFill>
              <a:latin typeface="Arial" panose="020B0604020202020204" pitchFamily="34" charset="0"/>
              <a:ea typeface="Arial" panose="020B0604020202020204" pitchFamily="34" charset="0"/>
            </a:endParaRPr>
          </a:p>
          <a:p>
            <a:pPr marL="0" marR="0">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1: Personal identity and emotional intelligence </a:t>
            </a:r>
          </a:p>
          <a:p>
            <a:pPr marL="0" marR="0">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2: Community health and wellbeing </a:t>
            </a:r>
            <a:endParaRPr lang="en-GB" dirty="0">
              <a:solidFill>
                <a:schemeClr val="tx1"/>
              </a:solidFill>
              <a:latin typeface="Arial" panose="020B0604020202020204" pitchFamily="34" charset="0"/>
              <a:ea typeface="Arial" panose="020B0604020202020204" pitchFamily="34" charset="0"/>
            </a:endParaRPr>
          </a:p>
          <a:p>
            <a:pPr marL="0">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3: Promoting a healthy life </a:t>
            </a:r>
            <a:endParaRPr lang="en-AU" sz="1800" dirty="0">
              <a:solidFill>
                <a:schemeClr val="tx1"/>
              </a:solidFill>
              <a:effectLst/>
              <a:latin typeface="Arial" panose="020B0604020202020204" pitchFamily="34" charset="0"/>
              <a:ea typeface="Arial" panose="020B0604020202020204" pitchFamily="34" charset="0"/>
            </a:endParaRPr>
          </a:p>
          <a:p>
            <a:pPr marL="0" indent="0">
              <a:lnSpc>
                <a:spcPct val="120000"/>
              </a:lnSpc>
              <a:spcBef>
                <a:spcPts val="0"/>
              </a:spcBef>
              <a:buNone/>
            </a:pPr>
            <a:r>
              <a:rPr lang="en-GB" sz="1800" dirty="0">
                <a:solidFill>
                  <a:schemeClr val="tx1"/>
                </a:solidFill>
                <a:effectLst/>
                <a:latin typeface="Arial" panose="020B0604020202020204" pitchFamily="34" charset="0"/>
                <a:ea typeface="Arial" panose="020B0604020202020204" pitchFamily="34" charset="0"/>
              </a:rPr>
              <a:t>Unit 2: Connecting with community</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1: What is community?</a:t>
            </a:r>
            <a:endParaRPr lang="en-AU" sz="1800" dirty="0">
              <a:solidFill>
                <a:schemeClr val="tx1"/>
              </a:solidFill>
              <a:effectLst/>
              <a:latin typeface="Arial" panose="020B0604020202020204" pitchFamily="34" charset="0"/>
              <a:ea typeface="Arial" panose="020B0604020202020204" pitchFamily="34" charset="0"/>
            </a:endParaRPr>
          </a:p>
          <a:p>
            <a:pPr>
              <a:lnSpc>
                <a:spcPct val="120000"/>
              </a:lnSpc>
              <a:spcBef>
                <a:spcPts val="0"/>
              </a:spcBef>
            </a:pPr>
            <a:r>
              <a:rPr lang="en-AU" sz="1800" dirty="0">
                <a:solidFill>
                  <a:schemeClr val="tx1"/>
                </a:solidFill>
                <a:effectLst/>
                <a:latin typeface="Arial" panose="020B0604020202020204" pitchFamily="34" charset="0"/>
                <a:ea typeface="Arial" panose="020B0604020202020204" pitchFamily="34" charset="0"/>
              </a:rPr>
              <a:t>Area of Study 2: </a:t>
            </a:r>
            <a:r>
              <a:rPr lang="en-GB" sz="1800" dirty="0">
                <a:solidFill>
                  <a:schemeClr val="tx1"/>
                </a:solidFill>
                <a:effectLst/>
                <a:latin typeface="Arial" panose="020B0604020202020204" pitchFamily="34" charset="0"/>
                <a:ea typeface="Arial" panose="020B0604020202020204" pitchFamily="34" charset="0"/>
              </a:rPr>
              <a:t>Community cohesion</a:t>
            </a:r>
          </a:p>
          <a:p>
            <a:pPr>
              <a:lnSpc>
                <a:spcPct val="120000"/>
              </a:lnSpc>
              <a:spcBef>
                <a:spcPts val="0"/>
              </a:spcBef>
            </a:pPr>
            <a:r>
              <a:rPr lang="en-AU" sz="1800" dirty="0">
                <a:solidFill>
                  <a:schemeClr val="tx1"/>
                </a:solidFill>
                <a:effectLst/>
                <a:latin typeface="Arial" panose="020B0604020202020204" pitchFamily="34" charset="0"/>
                <a:ea typeface="Arial" panose="020B0604020202020204" pitchFamily="34" charset="0"/>
              </a:rPr>
              <a:t>Area of Study 3: </a:t>
            </a:r>
            <a:r>
              <a:rPr lang="en-GB" sz="1800" dirty="0">
                <a:solidFill>
                  <a:schemeClr val="tx1"/>
                </a:solidFill>
                <a:effectLst/>
                <a:latin typeface="Arial" panose="020B0604020202020204" pitchFamily="34" charset="0"/>
                <a:ea typeface="Arial" panose="020B0604020202020204" pitchFamily="34" charset="0"/>
              </a:rPr>
              <a:t>Engaging and supporting community</a:t>
            </a:r>
          </a:p>
          <a:p>
            <a:pPr marL="0" indent="0">
              <a:lnSpc>
                <a:spcPct val="120000"/>
              </a:lnSpc>
              <a:spcBef>
                <a:spcPts val="0"/>
              </a:spcBef>
              <a:buNone/>
            </a:pPr>
            <a:r>
              <a:rPr lang="en-GB" sz="1800" dirty="0">
                <a:solidFill>
                  <a:schemeClr val="tx1"/>
                </a:solidFill>
                <a:effectLst/>
                <a:latin typeface="Arial" panose="020B0604020202020204" pitchFamily="34" charset="0"/>
                <a:ea typeface="Arial" panose="020B0604020202020204" pitchFamily="34" charset="0"/>
              </a:rPr>
              <a:t>Unit 3: Leadership and teamwork</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1: Social awareness and interpersonal skills </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2: Effective leadership</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3: Effective teamwork</a:t>
            </a:r>
          </a:p>
          <a:p>
            <a:pPr marL="0" indent="0">
              <a:lnSpc>
                <a:spcPct val="120000"/>
              </a:lnSpc>
              <a:spcBef>
                <a:spcPts val="0"/>
              </a:spcBef>
              <a:buNone/>
            </a:pPr>
            <a:r>
              <a:rPr lang="en-GB" sz="1800" dirty="0">
                <a:solidFill>
                  <a:schemeClr val="tx1"/>
                </a:solidFill>
                <a:effectLst/>
                <a:latin typeface="Arial" panose="020B0604020202020204" pitchFamily="34" charset="0"/>
                <a:ea typeface="Arial" panose="020B0604020202020204" pitchFamily="34" charset="0"/>
              </a:rPr>
              <a:t>Unit 4: Community project</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1: Planning a community project</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2: Implementing a community project</a:t>
            </a:r>
          </a:p>
          <a:p>
            <a:pPr>
              <a:lnSpc>
                <a:spcPct val="120000"/>
              </a:lnSpc>
              <a:spcBef>
                <a:spcPts val="0"/>
              </a:spcBef>
            </a:pPr>
            <a:r>
              <a:rPr lang="en-GB" sz="1800" dirty="0">
                <a:solidFill>
                  <a:schemeClr val="tx1"/>
                </a:solidFill>
                <a:effectLst/>
                <a:latin typeface="Arial" panose="020B0604020202020204" pitchFamily="34" charset="0"/>
                <a:ea typeface="Arial" panose="020B0604020202020204" pitchFamily="34" charset="0"/>
              </a:rPr>
              <a:t>Area of Study 3: Evaluating a community project</a:t>
            </a:r>
            <a:endParaRPr lang="en-AU" sz="1800" dirty="0">
              <a:solidFill>
                <a:schemeClr val="tx1"/>
              </a:solidFill>
              <a:effectLst/>
              <a:latin typeface="Arial" panose="020B0604020202020204" pitchFamily="34" charset="0"/>
              <a:ea typeface="Arial" panose="020B0604020202020204" pitchFamily="34" charset="0"/>
            </a:endParaRPr>
          </a:p>
          <a:p>
            <a:pPr marL="0" indent="0">
              <a:lnSpc>
                <a:spcPts val="2800"/>
              </a:lnSpc>
              <a:spcBef>
                <a:spcPts val="0"/>
              </a:spcBef>
              <a:buNone/>
            </a:pPr>
            <a:endParaRPr lang="en-AU" sz="1800" dirty="0">
              <a:solidFill>
                <a:srgbClr val="0F7EB4"/>
              </a:solidFill>
              <a:effectLst/>
              <a:latin typeface="Arial" panose="020B0604020202020204" pitchFamily="34" charset="0"/>
              <a:ea typeface="Arial" panose="020B0604020202020204" pitchFamily="34" charset="0"/>
            </a:endParaRPr>
          </a:p>
          <a:p>
            <a:pPr marL="0" indent="0">
              <a:lnSpc>
                <a:spcPts val="2800"/>
              </a:lnSpc>
              <a:spcBef>
                <a:spcPts val="0"/>
              </a:spcBef>
              <a:buNone/>
            </a:pPr>
            <a:endParaRPr lang="en-AU" sz="1800" dirty="0">
              <a:solidFill>
                <a:srgbClr val="0F7EB4"/>
              </a:solidFill>
              <a:effectLst/>
              <a:latin typeface="Arial" panose="020B0604020202020204" pitchFamily="34" charset="0"/>
              <a:ea typeface="Arial" panose="020B0604020202020204" pitchFamily="34" charset="0"/>
            </a:endParaRPr>
          </a:p>
          <a:p>
            <a:pPr marL="0" indent="0">
              <a:lnSpc>
                <a:spcPts val="2800"/>
              </a:lnSpc>
              <a:spcBef>
                <a:spcPts val="0"/>
              </a:spcBef>
              <a:buNone/>
            </a:pPr>
            <a:endParaRPr lang="en-AU" sz="1800" dirty="0">
              <a:solidFill>
                <a:srgbClr val="0F7EB4"/>
              </a:solidFill>
              <a:effectLst/>
              <a:latin typeface="Arial" panose="020B0604020202020204" pitchFamily="34" charset="0"/>
              <a:ea typeface="Arial" panose="020B0604020202020204" pitchFamily="34" charset="0"/>
            </a:endParaRPr>
          </a:p>
          <a:p>
            <a:pPr marL="0" indent="0">
              <a:lnSpc>
                <a:spcPts val="2800"/>
              </a:lnSpc>
              <a:spcBef>
                <a:spcPts val="0"/>
              </a:spcBef>
              <a:buNone/>
            </a:pPr>
            <a:endParaRPr lang="en-AU" sz="1800" dirty="0">
              <a:solidFill>
                <a:srgbClr val="0F7EB4"/>
              </a:solidFill>
              <a:effectLst/>
              <a:latin typeface="Arial" panose="020B0604020202020204" pitchFamily="34" charset="0"/>
              <a:ea typeface="Arial" panose="020B0604020202020204" pitchFamily="34" charset="0"/>
            </a:endParaRPr>
          </a:p>
          <a:p>
            <a:pPr marL="0" marR="0" indent="0">
              <a:lnSpc>
                <a:spcPts val="2800"/>
              </a:lnSpc>
              <a:spcBef>
                <a:spcPts val="2400"/>
              </a:spcBef>
              <a:spcAft>
                <a:spcPts val="600"/>
              </a:spcAft>
              <a:buNone/>
            </a:pPr>
            <a:endParaRPr lang="en-AU" sz="1800" dirty="0">
              <a:solidFill>
                <a:srgbClr val="0F7EB4"/>
              </a:solidFill>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37188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2C38-AF80-4DBA-774D-09762B51A3E0}"/>
              </a:ext>
            </a:extLst>
          </p:cNvPr>
          <p:cNvSpPr>
            <a:spLocks noGrp="1"/>
          </p:cNvSpPr>
          <p:nvPr>
            <p:ph type="title"/>
          </p:nvPr>
        </p:nvSpPr>
        <p:spPr>
          <a:xfrm>
            <a:off x="677334" y="609600"/>
            <a:ext cx="11038416" cy="762000"/>
          </a:xfrm>
        </p:spPr>
        <p:txBody>
          <a:bodyPr/>
          <a:lstStyle/>
          <a:p>
            <a:pPr algn="ctr"/>
            <a:r>
              <a:rPr lang="en-AU" b="1">
                <a:solidFill>
                  <a:schemeClr val="tx1"/>
                </a:solidFill>
                <a:latin typeface="Arial" panose="020B0604020202020204" pitchFamily="34" charset="0"/>
                <a:cs typeface="Arial" panose="020B0604020202020204" pitchFamily="34" charset="0"/>
              </a:rPr>
              <a:t>WRS (Work Related Skills)</a:t>
            </a:r>
            <a:endParaRPr lang="en-AU"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D30D01-2FB5-9BE2-CEE3-6A9F0D218DB0}"/>
              </a:ext>
            </a:extLst>
          </p:cNvPr>
          <p:cNvSpPr>
            <a:spLocks noGrp="1"/>
          </p:cNvSpPr>
          <p:nvPr>
            <p:ph idx="1"/>
          </p:nvPr>
        </p:nvSpPr>
        <p:spPr>
          <a:xfrm>
            <a:off x="677333" y="1504950"/>
            <a:ext cx="11162241" cy="5048249"/>
          </a:xfrm>
        </p:spPr>
        <p:txBody>
          <a:bodyPr>
            <a:normAutofit fontScale="92500" lnSpcReduction="20000"/>
          </a:bodyPr>
          <a:lstStyle/>
          <a:p>
            <a:pPr marL="0" marR="0" algn="just" fontAlgn="base">
              <a:spcBef>
                <a:spcPts val="0"/>
              </a:spcBef>
            </a:pPr>
            <a:r>
              <a:rPr lang="en-US" sz="1800" dirty="0">
                <a:effectLst/>
                <a:ea typeface="Times New Roman" panose="02020603050405020304" pitchFamily="18" charset="0"/>
              </a:rPr>
              <a:t>VCE VM Work Related Skills allows students to understand and apply concepts and terminology related to the workplace and further studies to understand the complex and rapidly changing world of work and workplace environments. </a:t>
            </a:r>
          </a:p>
          <a:p>
            <a:pPr marL="0" marR="0" algn="just" fontAlgn="base">
              <a:spcBef>
                <a:spcPts val="0"/>
              </a:spcBef>
            </a:pPr>
            <a:r>
              <a:rPr lang="en-US" sz="1800" dirty="0">
                <a:effectLst/>
                <a:ea typeface="Times New Roman" panose="02020603050405020304" pitchFamily="18" charset="0"/>
              </a:rPr>
              <a:t>It helps students understand and develop their skills, knowledge, capabilities and attributes as they relate to further education and employment, to develop effective communication skills to enable self-reflection and </a:t>
            </a:r>
            <a:r>
              <a:rPr lang="en-US" sz="1800" dirty="0">
                <a:solidFill>
                  <a:schemeClr val="tx1"/>
                </a:solidFill>
                <a:effectLst/>
                <a:ea typeface="Times New Roman" panose="02020603050405020304" pitchFamily="18" charset="0"/>
              </a:rPr>
              <a:t>self-promotion and to practically apply their skills and knowledge. </a:t>
            </a:r>
            <a:endParaRPr lang="en-AU" sz="1800" dirty="0">
              <a:solidFill>
                <a:schemeClr val="tx1"/>
              </a:solidFill>
              <a:effectLst/>
              <a:ea typeface="Times New Roman" panose="02020603050405020304" pitchFamily="18" charset="0"/>
            </a:endParaRPr>
          </a:p>
          <a:p>
            <a:pPr marL="0" marR="0" indent="0" algn="just" fontAlgn="base">
              <a:spcBef>
                <a:spcPts val="0"/>
              </a:spcBef>
              <a:buNone/>
            </a:pPr>
            <a:r>
              <a:rPr lang="en-US" sz="1800" dirty="0">
                <a:solidFill>
                  <a:schemeClr val="tx1"/>
                </a:solidFill>
                <a:effectLst/>
                <a:ea typeface="Times New Roman" panose="02020603050405020304" pitchFamily="18" charset="0"/>
              </a:rPr>
              <a:t> </a:t>
            </a:r>
            <a:endParaRPr lang="en-AU" sz="1800" dirty="0">
              <a:solidFill>
                <a:schemeClr val="tx1"/>
              </a:solidFill>
              <a:effectLst/>
              <a:ea typeface="Times New Roman" panose="02020603050405020304" pitchFamily="18" charset="0"/>
            </a:endParaRPr>
          </a:p>
          <a:p>
            <a:pPr marL="0" marR="0" indent="0" algn="just" fontAlgn="base">
              <a:spcBef>
                <a:spcPts val="0"/>
              </a:spcBef>
              <a:buNone/>
            </a:pPr>
            <a:r>
              <a:rPr lang="en-GB" sz="1800" dirty="0">
                <a:solidFill>
                  <a:schemeClr val="tx1"/>
                </a:solidFill>
                <a:effectLst/>
                <a:ea typeface="Arial" panose="020B0604020202020204" pitchFamily="34" charset="0"/>
                <a:cs typeface="Times New Roman" panose="02020603050405020304" pitchFamily="18" charset="0"/>
              </a:rPr>
              <a:t>Unit 1: Careers and learning for the future </a:t>
            </a:r>
          </a:p>
          <a:p>
            <a:pPr marL="0" algn="just">
              <a:lnSpc>
                <a:spcPct val="117000"/>
              </a:lnSpc>
              <a:spcBef>
                <a:spcPts val="0"/>
              </a:spcBef>
            </a:pPr>
            <a:r>
              <a:rPr lang="en-GB" sz="1800" dirty="0">
                <a:solidFill>
                  <a:schemeClr val="tx1"/>
                </a:solidFill>
                <a:effectLst/>
                <a:ea typeface="Arial" panose="020B0604020202020204" pitchFamily="34" charset="0"/>
              </a:rPr>
              <a:t>Area of Study 1: Future careers</a:t>
            </a:r>
            <a:endParaRPr lang="en-AU" sz="1800" dirty="0">
              <a:solidFill>
                <a:schemeClr val="tx1"/>
              </a:solidFill>
              <a:effectLst/>
              <a:ea typeface="Arial" panose="020B0604020202020204" pitchFamily="34" charset="0"/>
            </a:endParaRPr>
          </a:p>
          <a:p>
            <a:pPr marL="0" algn="just">
              <a:lnSpc>
                <a:spcPct val="117000"/>
              </a:lnSpc>
              <a:spcBef>
                <a:spcPts val="0"/>
              </a:spcBef>
            </a:pPr>
            <a:r>
              <a:rPr lang="en-GB" sz="1800" dirty="0">
                <a:solidFill>
                  <a:schemeClr val="tx1"/>
                </a:solidFill>
                <a:effectLst/>
                <a:ea typeface="Arial" panose="020B0604020202020204" pitchFamily="34" charset="0"/>
              </a:rPr>
              <a:t>Area of Study 2: Presentation of career and education goals</a:t>
            </a:r>
            <a:endParaRPr lang="en-AU" sz="1800" dirty="0">
              <a:solidFill>
                <a:schemeClr val="tx1"/>
              </a:solidFill>
              <a:effectLst/>
              <a:ea typeface="Arial" panose="020B0604020202020204" pitchFamily="34" charset="0"/>
            </a:endParaRPr>
          </a:p>
          <a:p>
            <a:pPr marL="0" marR="0" indent="0" algn="just">
              <a:lnSpc>
                <a:spcPct val="117000"/>
              </a:lnSpc>
              <a:spcBef>
                <a:spcPts val="0"/>
              </a:spcBef>
              <a:buNone/>
            </a:pPr>
            <a:r>
              <a:rPr lang="en-GB" sz="1800" dirty="0">
                <a:solidFill>
                  <a:schemeClr val="tx1"/>
                </a:solidFill>
                <a:effectLst/>
                <a:ea typeface="Arial" panose="020B0604020202020204" pitchFamily="34" charset="0"/>
                <a:cs typeface="Times New Roman" panose="02020603050405020304" pitchFamily="18" charset="0"/>
              </a:rPr>
              <a:t>Unit 2: Workplace skills and capabilities</a:t>
            </a:r>
          </a:p>
          <a:p>
            <a:pPr marL="0" algn="just">
              <a:lnSpc>
                <a:spcPct val="117000"/>
              </a:lnSpc>
              <a:spcBef>
                <a:spcPts val="0"/>
              </a:spcBef>
            </a:pPr>
            <a:r>
              <a:rPr lang="en-GB" sz="1800" dirty="0">
                <a:solidFill>
                  <a:schemeClr val="tx1"/>
                </a:solidFill>
                <a:effectLst/>
                <a:ea typeface="Arial" panose="020B0604020202020204" pitchFamily="34" charset="0"/>
              </a:rPr>
              <a:t>Area of Study 1: Skills and capabilities for employment and further education</a:t>
            </a:r>
            <a:endParaRPr lang="en-AU" sz="1800" dirty="0">
              <a:solidFill>
                <a:schemeClr val="tx1"/>
              </a:solidFill>
              <a:effectLst/>
              <a:ea typeface="Arial" panose="020B0604020202020204" pitchFamily="34" charset="0"/>
            </a:endParaRPr>
          </a:p>
          <a:p>
            <a:pPr marL="0" algn="just">
              <a:lnSpc>
                <a:spcPct val="117000"/>
              </a:lnSpc>
              <a:spcBef>
                <a:spcPts val="0"/>
              </a:spcBef>
            </a:pPr>
            <a:r>
              <a:rPr lang="en-GB" sz="1800" dirty="0">
                <a:solidFill>
                  <a:schemeClr val="tx1"/>
                </a:solidFill>
                <a:effectLst/>
                <a:ea typeface="Arial" panose="020B0604020202020204" pitchFamily="34" charset="0"/>
              </a:rPr>
              <a:t>Area of Study 2: Transferable skills and capabilities</a:t>
            </a:r>
            <a:endParaRPr lang="en-AU" sz="1800" dirty="0">
              <a:solidFill>
                <a:schemeClr val="tx1"/>
              </a:solidFill>
              <a:effectLst/>
              <a:ea typeface="Arial" panose="020B0604020202020204" pitchFamily="34" charset="0"/>
            </a:endParaRPr>
          </a:p>
          <a:p>
            <a:pPr marL="0" marR="0" indent="0" algn="just">
              <a:lnSpc>
                <a:spcPct val="117000"/>
              </a:lnSpc>
              <a:spcBef>
                <a:spcPts val="0"/>
              </a:spcBef>
              <a:buNone/>
            </a:pPr>
            <a:r>
              <a:rPr lang="en-GB" sz="1800" dirty="0">
                <a:solidFill>
                  <a:schemeClr val="tx1"/>
                </a:solidFill>
                <a:effectLst/>
                <a:ea typeface="Arial" panose="020B0604020202020204" pitchFamily="34" charset="0"/>
                <a:cs typeface="Times New Roman" panose="02020603050405020304" pitchFamily="18" charset="0"/>
              </a:rPr>
              <a:t>Unit 3: Industrial relations, workplace environment and practice</a:t>
            </a:r>
          </a:p>
          <a:p>
            <a:pPr marL="0" indent="0" algn="just">
              <a:lnSpc>
                <a:spcPct val="117000"/>
              </a:lnSpc>
              <a:spcBef>
                <a:spcPts val="0"/>
              </a:spcBef>
              <a:buNone/>
            </a:pPr>
            <a:r>
              <a:rPr lang="en-GB" sz="1800" dirty="0">
                <a:solidFill>
                  <a:schemeClr val="tx1"/>
                </a:solidFill>
                <a:effectLst/>
                <a:ea typeface="Arial" panose="020B0604020202020204" pitchFamily="34" charset="0"/>
              </a:rPr>
              <a:t>Area of Study 1: Workplace wellbeing and personal accountability </a:t>
            </a:r>
            <a:endParaRPr lang="en-AU" sz="1800" dirty="0">
              <a:solidFill>
                <a:schemeClr val="tx1"/>
              </a:solidFill>
              <a:effectLst/>
              <a:ea typeface="Arial" panose="020B0604020202020204" pitchFamily="34" charset="0"/>
            </a:endParaRPr>
          </a:p>
          <a:p>
            <a:pPr marL="0" indent="0" algn="just">
              <a:lnSpc>
                <a:spcPct val="117000"/>
              </a:lnSpc>
              <a:spcBef>
                <a:spcPts val="0"/>
              </a:spcBef>
              <a:buNone/>
            </a:pPr>
            <a:r>
              <a:rPr lang="en-GB" sz="1800" dirty="0">
                <a:solidFill>
                  <a:schemeClr val="tx1"/>
                </a:solidFill>
                <a:effectLst/>
                <a:ea typeface="Arial" panose="020B0604020202020204" pitchFamily="34" charset="0"/>
              </a:rPr>
              <a:t>Area of Study 2: Workplace responsibilities and rights</a:t>
            </a:r>
          </a:p>
          <a:p>
            <a:pPr marL="0" indent="0" algn="just">
              <a:lnSpc>
                <a:spcPct val="117000"/>
              </a:lnSpc>
              <a:spcBef>
                <a:spcPts val="0"/>
              </a:spcBef>
              <a:buNone/>
            </a:pPr>
            <a:r>
              <a:rPr lang="en-GB" sz="1800" dirty="0">
                <a:solidFill>
                  <a:schemeClr val="tx1"/>
                </a:solidFill>
                <a:effectLst/>
                <a:ea typeface="Arial" panose="020B0604020202020204" pitchFamily="34" charset="0"/>
              </a:rPr>
              <a:t>Area of Study 3: Communication and collaboration </a:t>
            </a:r>
            <a:endParaRPr lang="en-AU" sz="1800" dirty="0">
              <a:solidFill>
                <a:schemeClr val="tx1"/>
              </a:solidFill>
              <a:effectLst/>
              <a:ea typeface="Arial" panose="020B0604020202020204" pitchFamily="34" charset="0"/>
              <a:cs typeface="Times New Roman" panose="02020603050405020304" pitchFamily="18" charset="0"/>
            </a:endParaRPr>
          </a:p>
          <a:p>
            <a:pPr marL="0" marR="0" indent="0" algn="just">
              <a:lnSpc>
                <a:spcPct val="117000"/>
              </a:lnSpc>
              <a:spcBef>
                <a:spcPts val="0"/>
              </a:spcBef>
              <a:buNone/>
            </a:pPr>
            <a:r>
              <a:rPr lang="en-GB" sz="1800" dirty="0">
                <a:solidFill>
                  <a:schemeClr val="tx1"/>
                </a:solidFill>
                <a:effectLst/>
                <a:ea typeface="Arial" panose="020B0604020202020204" pitchFamily="34" charset="0"/>
                <a:cs typeface="Times New Roman" panose="02020603050405020304" pitchFamily="18" charset="0"/>
              </a:rPr>
              <a:t>Unit 4: Portfolio preparation and presentation</a:t>
            </a:r>
          </a:p>
          <a:p>
            <a:pPr marL="0" algn="just">
              <a:lnSpc>
                <a:spcPct val="117000"/>
              </a:lnSpc>
              <a:spcBef>
                <a:spcPts val="0"/>
              </a:spcBef>
            </a:pPr>
            <a:r>
              <a:rPr lang="en-GB" sz="1800" dirty="0">
                <a:solidFill>
                  <a:schemeClr val="tx1"/>
                </a:solidFill>
                <a:effectLst/>
                <a:ea typeface="Arial" panose="020B0604020202020204" pitchFamily="34" charset="0"/>
              </a:rPr>
              <a:t>Area of Study 1: Portfolio development </a:t>
            </a:r>
          </a:p>
          <a:p>
            <a:pPr marL="0" algn="just">
              <a:lnSpc>
                <a:spcPct val="117000"/>
              </a:lnSpc>
              <a:spcBef>
                <a:spcPts val="0"/>
              </a:spcBef>
            </a:pPr>
            <a:r>
              <a:rPr lang="en-GB" sz="1800" dirty="0">
                <a:solidFill>
                  <a:schemeClr val="tx1"/>
                </a:solidFill>
                <a:effectLst/>
                <a:ea typeface="Arial" panose="020B0604020202020204" pitchFamily="34" charset="0"/>
              </a:rPr>
              <a:t>Area of Study 2: Portfolio presentation</a:t>
            </a:r>
            <a:endParaRPr lang="en-AU" sz="1800" dirty="0">
              <a:solidFill>
                <a:schemeClr val="tx1"/>
              </a:solidFill>
              <a:effectLst/>
              <a:ea typeface="Arial" panose="020B0604020202020204" pitchFamily="34" charset="0"/>
            </a:endParaRPr>
          </a:p>
          <a:p>
            <a:pPr marL="0">
              <a:lnSpc>
                <a:spcPct val="117000"/>
              </a:lnSpc>
              <a:spcBef>
                <a:spcPts val="0"/>
              </a:spcBef>
            </a:pPr>
            <a:endParaRPr lang="en-GB" sz="1800" dirty="0">
              <a:solidFill>
                <a:srgbClr val="0F7EB4"/>
              </a:solidFill>
              <a:effectLst/>
              <a:latin typeface="Arial" panose="020B0604020202020204" pitchFamily="34" charset="0"/>
              <a:ea typeface="Arial" panose="020B0604020202020204" pitchFamily="34" charset="0"/>
            </a:endParaRPr>
          </a:p>
          <a:p>
            <a:pPr marL="0">
              <a:lnSpc>
                <a:spcPct val="117000"/>
              </a:lnSpc>
              <a:spcBef>
                <a:spcPts val="0"/>
              </a:spcBef>
            </a:pPr>
            <a:endParaRPr lang="en-AU" sz="1800" dirty="0">
              <a:solidFill>
                <a:srgbClr val="0F7EB4"/>
              </a:solidFill>
              <a:effectLst/>
              <a:latin typeface="Arial" panose="020B0604020202020204" pitchFamily="34" charset="0"/>
              <a:ea typeface="Arial" panose="020B0604020202020204" pitchFamily="34" charset="0"/>
            </a:endParaRPr>
          </a:p>
          <a:p>
            <a:pPr marL="0" marR="0">
              <a:lnSpc>
                <a:spcPct val="117000"/>
              </a:lnSpc>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7000"/>
              </a:lnSpc>
              <a:spcBef>
                <a:spcPts val="0"/>
              </a:spcBef>
              <a:spcAft>
                <a:spcPts val="0"/>
              </a:spcAft>
            </a:pP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fontAlgn="base">
              <a:spcBef>
                <a:spcPts val="0"/>
              </a:spcBef>
              <a:spcAft>
                <a:spcPts val="0"/>
              </a:spcAft>
            </a:pPr>
            <a:endParaRPr lang="en-AU" sz="1800" dirty="0">
              <a:effectLst/>
              <a:latin typeface="Times New Roman" panose="02020603050405020304" pitchFamily="18" charset="0"/>
              <a:ea typeface="Times New Roman" panose="02020603050405020304" pitchFamily="18" charset="0"/>
            </a:endParaRPr>
          </a:p>
          <a:p>
            <a:endParaRPr lang="en-AU" dirty="0"/>
          </a:p>
        </p:txBody>
      </p:sp>
    </p:spTree>
    <p:extLst>
      <p:ext uri="{BB962C8B-B14F-4D97-AF65-F5344CB8AC3E}">
        <p14:creationId xmlns:p14="http://schemas.microsoft.com/office/powerpoint/2010/main" val="2122046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7183</TotalTime>
  <Words>1134</Words>
  <Application>Microsoft Office PowerPoint</Application>
  <PresentationFormat>Widescreen</PresentationFormat>
  <Paragraphs>127</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Bradley Hand ITC</vt:lpstr>
      <vt:lpstr>Calibri</vt:lpstr>
      <vt:lpstr>Century Gothic</vt:lpstr>
      <vt:lpstr>Noto Sans Symbols</vt:lpstr>
      <vt:lpstr>Times New Roman</vt:lpstr>
      <vt:lpstr>Trebuchet MS</vt:lpstr>
      <vt:lpstr>Wingdings 3</vt:lpstr>
      <vt:lpstr>Facet</vt:lpstr>
      <vt:lpstr>PowerPoint Presentation</vt:lpstr>
      <vt:lpstr>Introduction to the new VCE VM</vt:lpstr>
      <vt:lpstr>Should I choose VM (Vocational Major)?</vt:lpstr>
      <vt:lpstr>VM Structure</vt:lpstr>
      <vt:lpstr>  VCE Vocational Major</vt:lpstr>
      <vt:lpstr>VCE VM - Subjects</vt:lpstr>
      <vt:lpstr>  Literacy  </vt:lpstr>
      <vt:lpstr>PDS (Personal Development Skills) </vt:lpstr>
      <vt:lpstr>WRS (Work Related Skills)</vt:lpstr>
    </vt:vector>
  </TitlesOfParts>
  <Company>Department of Education and Early Childhood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Rimes</dc:creator>
  <cp:lastModifiedBy>Mark Pace</cp:lastModifiedBy>
  <cp:revision>179</cp:revision>
  <dcterms:created xsi:type="dcterms:W3CDTF">2014-08-10T10:51:10Z</dcterms:created>
  <dcterms:modified xsi:type="dcterms:W3CDTF">2023-07-19T00:40:43Z</dcterms:modified>
</cp:coreProperties>
</file>